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60"/>
  </p:notesMasterIdLst>
  <p:handoutMasterIdLst>
    <p:handoutMasterId r:id="rId61"/>
  </p:handoutMasterIdLst>
  <p:sldIdLst>
    <p:sldId id="258" r:id="rId5"/>
    <p:sldId id="285" r:id="rId6"/>
    <p:sldId id="286" r:id="rId7"/>
    <p:sldId id="274" r:id="rId8"/>
    <p:sldId id="275" r:id="rId9"/>
    <p:sldId id="260" r:id="rId10"/>
    <p:sldId id="372" r:id="rId11"/>
    <p:sldId id="266" r:id="rId12"/>
    <p:sldId id="280" r:id="rId13"/>
    <p:sldId id="281" r:id="rId14"/>
    <p:sldId id="282" r:id="rId15"/>
    <p:sldId id="283" r:id="rId16"/>
    <p:sldId id="284" r:id="rId17"/>
    <p:sldId id="308" r:id="rId18"/>
    <p:sldId id="373" r:id="rId19"/>
    <p:sldId id="341" r:id="rId20"/>
    <p:sldId id="371" r:id="rId21"/>
    <p:sldId id="262" r:id="rId22"/>
    <p:sldId id="272" r:id="rId23"/>
    <p:sldId id="263" r:id="rId24"/>
    <p:sldId id="271" r:id="rId25"/>
    <p:sldId id="299" r:id="rId26"/>
    <p:sldId id="295" r:id="rId27"/>
    <p:sldId id="303" r:id="rId28"/>
    <p:sldId id="290" r:id="rId29"/>
    <p:sldId id="265" r:id="rId30"/>
    <p:sldId id="270" r:id="rId31"/>
    <p:sldId id="287"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 id="397" r:id="rId56"/>
    <p:sldId id="398" r:id="rId57"/>
    <p:sldId id="399" r:id="rId58"/>
    <p:sldId id="400" r:id="rId59"/>
  </p:sldIdLst>
  <p:sldSz cx="9144000" cy="6858000" type="screen4x3"/>
  <p:notesSz cx="6797675" cy="9926638"/>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guide id="3" orient="horz" pos="982">
          <p15:clr>
            <a:srgbClr val="A4A3A4"/>
          </p15:clr>
        </p15:guide>
        <p15:guide id="4" pos="319">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guide id="3" orient="horz" pos="3127">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800"/>
    <a:srgbClr val="969696"/>
    <a:srgbClr val="F24F00"/>
    <a:srgbClr val="C8C8C8"/>
    <a:srgbClr val="E6E6E6"/>
    <a:srgbClr val="60606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0071" autoAdjust="0"/>
  </p:normalViewPr>
  <p:slideViewPr>
    <p:cSldViewPr snapToGrid="0">
      <p:cViewPr varScale="1">
        <p:scale>
          <a:sx n="103" d="100"/>
          <a:sy n="103" d="100"/>
        </p:scale>
        <p:origin x="1776" y="96"/>
      </p:cViewPr>
      <p:guideLst>
        <p:guide orient="horz" pos="3952"/>
        <p:guide pos="5443"/>
        <p:guide orient="horz" pos="982"/>
        <p:guide pos="319"/>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2478" y="144"/>
      </p:cViewPr>
      <p:guideLst>
        <p:guide orient="horz" pos="3120"/>
        <p:guide pos="2098"/>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51530"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457EA0C0-5B0D-4D8E-8448-29C33B29C874}" type="datetime1">
              <a:rPr lang="en-US"/>
              <a:pPr/>
              <a:t>6/26/2023</a:t>
            </a:fld>
            <a:endParaRPr lang="en-US"/>
          </a:p>
        </p:txBody>
      </p:sp>
      <p:sp>
        <p:nvSpPr>
          <p:cNvPr id="7172" name="Rectangle 4"/>
          <p:cNvSpPr>
            <a:spLocks noGrp="1" noChangeArrowheads="1"/>
          </p:cNvSpPr>
          <p:nvPr>
            <p:ph type="ftr" sz="quarter" idx="2"/>
          </p:nvPr>
        </p:nvSpPr>
        <p:spPr bwMode="auto">
          <a:xfrm>
            <a:off x="1"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51530"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17538" y="487363"/>
            <a:ext cx="5626100" cy="4219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65628" y="5591625"/>
            <a:ext cx="5729738" cy="3427125"/>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6033200" y="9548027"/>
            <a:ext cx="542583" cy="18294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9699"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814685" y="1509677"/>
            <a:ext cx="5199079" cy="0"/>
          </a:xfrm>
          <a:prstGeom prst="line">
            <a:avLst/>
          </a:prstGeom>
          <a:noFill/>
          <a:ln w="9525">
            <a:solidFill>
              <a:schemeClr val="tx1"/>
            </a:solidFill>
            <a:round/>
            <a:headEnd/>
            <a:tailEnd/>
          </a:ln>
          <a:effectLst/>
        </p:spPr>
        <p:txBody>
          <a:bodyPr lIns="92290" tIns="46145" rIns="92290" bIns="46145"/>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Rozdíl mezi incidentem a událostí</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6</a:t>
            </a:fld>
            <a:endParaRPr lang="cs-CZ"/>
          </a:p>
        </p:txBody>
      </p:sp>
    </p:spTree>
    <p:extLst>
      <p:ext uri="{BB962C8B-B14F-4D97-AF65-F5344CB8AC3E}">
        <p14:creationId xmlns:p14="http://schemas.microsoft.com/office/powerpoint/2010/main" val="254421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Informace o tom že řešíme bezpečností požadavky na dodavatele a je nutné je používat</a:t>
            </a:r>
          </a:p>
        </p:txBody>
      </p:sp>
      <p:sp>
        <p:nvSpPr>
          <p:cNvPr id="4" name="Zástupný symbol pro číslo snímku 3"/>
          <p:cNvSpPr>
            <a:spLocks noGrp="1"/>
          </p:cNvSpPr>
          <p:nvPr>
            <p:ph type="sldNum" sz="quarter" idx="10"/>
          </p:nvPr>
        </p:nvSpPr>
        <p:spPr>
          <a:xfrm>
            <a:off x="6033200" y="9545918"/>
            <a:ext cx="542583" cy="185051"/>
          </a:xfrm>
        </p:spPr>
        <p:txBody>
          <a:bodyPr/>
          <a:lstStyle/>
          <a:p>
            <a:fld id="{42689D1E-D6FA-469F-A168-9573E3DAE983}" type="slidenum">
              <a:rPr lang="cs-CZ" smtClean="0">
                <a:solidFill>
                  <a:prstClr val="black"/>
                </a:solidFill>
              </a:rPr>
              <a:pPr/>
              <a:t>40</a:t>
            </a:fld>
            <a:endParaRPr lang="cs-CZ">
              <a:solidFill>
                <a:prstClr val="black"/>
              </a:solidFill>
            </a:endParaRPr>
          </a:p>
        </p:txBody>
      </p:sp>
    </p:spTree>
    <p:extLst>
      <p:ext uri="{BB962C8B-B14F-4D97-AF65-F5344CB8AC3E}">
        <p14:creationId xmlns:p14="http://schemas.microsoft.com/office/powerpoint/2010/main" val="3636959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Jak pracovat s hesly</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41</a:t>
            </a:fld>
            <a:endParaRPr lang="cs-CZ"/>
          </a:p>
        </p:txBody>
      </p:sp>
    </p:spTree>
    <p:extLst>
      <p:ext uri="{BB962C8B-B14F-4D97-AF65-F5344CB8AC3E}">
        <p14:creationId xmlns:p14="http://schemas.microsoft.com/office/powerpoint/2010/main" val="634824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r>
              <a:rPr lang="cs-CZ" sz="1800" b="1" i="0" kern="1200" dirty="0" err="1">
                <a:solidFill>
                  <a:schemeClr val="tx1"/>
                </a:solidFill>
                <a:latin typeface="Arial" pitchFamily="34" charset="0"/>
                <a:ea typeface="+mn-ea"/>
                <a:cs typeface="+mn-cs"/>
              </a:rPr>
              <a:t>Tipovačka</a:t>
            </a:r>
            <a:r>
              <a:rPr lang="cs-CZ" sz="1800" b="1" i="0" kern="1200" dirty="0">
                <a:solidFill>
                  <a:schemeClr val="tx1"/>
                </a:solidFill>
                <a:latin typeface="Arial" pitchFamily="34" charset="0"/>
                <a:ea typeface="+mn-ea"/>
                <a:cs typeface="+mn-cs"/>
              </a:rPr>
              <a:t> pro účastníky. Ukázat základní heslo a postupně hádat jak složité bude prolomit silnější </a:t>
            </a:r>
            <a:r>
              <a:rPr lang="cs-CZ" sz="1800" b="1" i="0" kern="1200" dirty="0" err="1">
                <a:solidFill>
                  <a:schemeClr val="tx1"/>
                </a:solidFill>
                <a:latin typeface="Arial" pitchFamily="34" charset="0"/>
                <a:ea typeface="+mn-ea"/>
                <a:cs typeface="+mn-cs"/>
              </a:rPr>
              <a:t>variany</a:t>
            </a:r>
            <a:r>
              <a:rPr lang="cs-CZ" sz="1800" b="1" i="0" kern="1200" dirty="0">
                <a:solidFill>
                  <a:schemeClr val="tx1"/>
                </a:solidFill>
                <a:latin typeface="Arial" pitchFamily="34" charset="0"/>
                <a:ea typeface="+mn-ea"/>
                <a:cs typeface="+mn-cs"/>
              </a:rPr>
              <a:t> (velká </a:t>
            </a:r>
            <a:r>
              <a:rPr lang="cs-CZ" sz="1800" b="1" i="0" kern="1200" dirty="0" err="1">
                <a:solidFill>
                  <a:schemeClr val="tx1"/>
                </a:solidFill>
                <a:latin typeface="Arial" pitchFamily="34" charset="0"/>
                <a:ea typeface="+mn-ea"/>
                <a:cs typeface="+mn-cs"/>
              </a:rPr>
              <a:t>písmena,čísla,znaky</a:t>
            </a:r>
            <a:r>
              <a:rPr lang="cs-CZ" sz="1800" b="1" i="0" kern="1200" dirty="0">
                <a:solidFill>
                  <a:schemeClr val="tx1"/>
                </a:solidFill>
                <a:latin typeface="Arial" pitchFamily="34" charset="0"/>
                <a:ea typeface="+mn-ea"/>
                <a:cs typeface="+mn-cs"/>
              </a:rPr>
              <a:t> navíc)</a:t>
            </a:r>
          </a:p>
          <a:p>
            <a:pPr algn="l"/>
            <a:r>
              <a:rPr lang="cs-CZ" sz="1800" b="1" i="0" kern="1200" dirty="0">
                <a:solidFill>
                  <a:schemeClr val="tx1"/>
                </a:solidFill>
                <a:latin typeface="Arial" pitchFamily="34" charset="0"/>
                <a:ea typeface="+mn-ea"/>
                <a:cs typeface="+mn-cs"/>
              </a:rPr>
              <a:t>Využijeme kalkulátor od Kubeš/Vašíček</a:t>
            </a:r>
          </a:p>
          <a:p>
            <a:pPr algn="l"/>
            <a:r>
              <a:rPr lang="cs-CZ" sz="1800" b="1" i="0" kern="1200" dirty="0">
                <a:solidFill>
                  <a:schemeClr val="tx1"/>
                </a:solidFill>
                <a:latin typeface="Arial" pitchFamily="34" charset="0"/>
                <a:ea typeface="+mn-ea"/>
                <a:cs typeface="+mn-cs"/>
              </a:rPr>
              <a:t>Upozornit na slovníkové útoky, jejich slabiny a jak jich využít. TKO</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42</a:t>
            </a:fld>
            <a:endParaRPr lang="cs-CZ"/>
          </a:p>
        </p:txBody>
      </p:sp>
    </p:spTree>
    <p:extLst>
      <p:ext uri="{BB962C8B-B14F-4D97-AF65-F5344CB8AC3E}">
        <p14:creationId xmlns:p14="http://schemas.microsoft.com/office/powerpoint/2010/main" val="375424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Výměna</a:t>
            </a:r>
            <a:r>
              <a:rPr lang="cs-CZ" baseline="0" dirty="0"/>
              <a:t> dat ve </a:t>
            </a:r>
            <a:r>
              <a:rPr lang="cs-CZ" baseline="0" dirty="0" err="1"/>
              <a:t>skupine</a:t>
            </a:r>
            <a:r>
              <a:rPr lang="cs-CZ" baseline="0" dirty="0"/>
              <a:t> i mimo ni</a:t>
            </a:r>
          </a:p>
          <a:p>
            <a:endParaRPr lang="cs-CZ" dirty="0"/>
          </a:p>
          <a:p>
            <a:r>
              <a:rPr lang="cs-CZ" dirty="0"/>
              <a:t>Start</a:t>
            </a:r>
            <a:r>
              <a:rPr lang="cs-CZ" baseline="0" dirty="0"/>
              <a:t> využívání kiosků bude odhadem v červnu. </a:t>
            </a:r>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48</a:t>
            </a:fld>
            <a:endParaRPr lang="cs-CZ"/>
          </a:p>
        </p:txBody>
      </p:sp>
    </p:spTree>
    <p:extLst>
      <p:ext uri="{BB962C8B-B14F-4D97-AF65-F5344CB8AC3E}">
        <p14:creationId xmlns:p14="http://schemas.microsoft.com/office/powerpoint/2010/main" val="1013658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Návod na šifrování souborů</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49</a:t>
            </a:fld>
            <a:endParaRPr lang="cs-CZ"/>
          </a:p>
        </p:txBody>
      </p:sp>
    </p:spTree>
    <p:extLst>
      <p:ext uri="{BB962C8B-B14F-4D97-AF65-F5344CB8AC3E}">
        <p14:creationId xmlns:p14="http://schemas.microsoft.com/office/powerpoint/2010/main" val="2676522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Druhy WIFI</a:t>
            </a:r>
            <a:r>
              <a:rPr lang="cs-CZ" baseline="0" dirty="0"/>
              <a:t> sítí v </a:t>
            </a:r>
            <a:r>
              <a:rPr lang="cs-CZ" baseline="0" dirty="0" err="1"/>
              <a:t>CEZu</a:t>
            </a:r>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50</a:t>
            </a:fld>
            <a:endParaRPr lang="cs-CZ"/>
          </a:p>
        </p:txBody>
      </p:sp>
    </p:spTree>
    <p:extLst>
      <p:ext uri="{BB962C8B-B14F-4D97-AF65-F5344CB8AC3E}">
        <p14:creationId xmlns:p14="http://schemas.microsoft.com/office/powerpoint/2010/main" val="268934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Informace že</a:t>
            </a:r>
            <a:r>
              <a:rPr lang="cs-CZ" baseline="0" dirty="0"/>
              <a:t> blokujeme nežádoucí stránky</a:t>
            </a:r>
            <a:endParaRPr lang="cs-CZ" dirty="0"/>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51</a:t>
            </a:fld>
            <a:endParaRPr lang="cs-CZ"/>
          </a:p>
        </p:txBody>
      </p:sp>
    </p:spTree>
    <p:extLst>
      <p:ext uri="{BB962C8B-B14F-4D97-AF65-F5344CB8AC3E}">
        <p14:creationId xmlns:p14="http://schemas.microsoft.com/office/powerpoint/2010/main" val="201325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Informace o tom že řešíme bezpečností požadavky na dodavatele a je nutné je používat</a:t>
            </a:r>
          </a:p>
        </p:txBody>
      </p:sp>
      <p:sp>
        <p:nvSpPr>
          <p:cNvPr id="4" name="Zástupný symbol pro číslo snímku 3"/>
          <p:cNvSpPr>
            <a:spLocks noGrp="1"/>
          </p:cNvSpPr>
          <p:nvPr>
            <p:ph type="sldNum" sz="quarter" idx="10"/>
          </p:nvPr>
        </p:nvSpPr>
        <p:spPr>
          <a:xfrm>
            <a:off x="6033200" y="9545918"/>
            <a:ext cx="542583" cy="185051"/>
          </a:xfrm>
        </p:spPr>
        <p:txBody>
          <a:bodyPr/>
          <a:lstStyle/>
          <a:p>
            <a:fld id="{42689D1E-D6FA-469F-A168-9573E3DAE983}" type="slidenum">
              <a:rPr lang="cs-CZ" smtClean="0">
                <a:solidFill>
                  <a:prstClr val="black"/>
                </a:solidFill>
              </a:rPr>
              <a:pPr/>
              <a:t>13</a:t>
            </a:fld>
            <a:endParaRPr lang="cs-CZ">
              <a:solidFill>
                <a:prstClr val="black"/>
              </a:solidFill>
            </a:endParaRPr>
          </a:p>
        </p:txBody>
      </p:sp>
    </p:spTree>
    <p:extLst>
      <p:ext uri="{BB962C8B-B14F-4D97-AF65-F5344CB8AC3E}">
        <p14:creationId xmlns:p14="http://schemas.microsoft.com/office/powerpoint/2010/main" val="3636959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Jak pracovat s hesly</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14</a:t>
            </a:fld>
            <a:endParaRPr lang="cs-CZ"/>
          </a:p>
        </p:txBody>
      </p:sp>
    </p:spTree>
    <p:extLst>
      <p:ext uri="{BB962C8B-B14F-4D97-AF65-F5344CB8AC3E}">
        <p14:creationId xmlns:p14="http://schemas.microsoft.com/office/powerpoint/2010/main" val="634824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15</a:t>
            </a:fld>
            <a:endParaRPr lang="cs-CZ"/>
          </a:p>
        </p:txBody>
      </p:sp>
    </p:spTree>
    <p:extLst>
      <p:ext uri="{BB962C8B-B14F-4D97-AF65-F5344CB8AC3E}">
        <p14:creationId xmlns:p14="http://schemas.microsoft.com/office/powerpoint/2010/main" val="37542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Výměna</a:t>
            </a:r>
            <a:r>
              <a:rPr lang="cs-CZ" baseline="0" dirty="0"/>
              <a:t> dat ve </a:t>
            </a:r>
            <a:r>
              <a:rPr lang="cs-CZ" baseline="0" dirty="0" err="1"/>
              <a:t>skupine</a:t>
            </a:r>
            <a:r>
              <a:rPr lang="cs-CZ" baseline="0" dirty="0"/>
              <a:t> i mimo ni</a:t>
            </a:r>
          </a:p>
          <a:p>
            <a:endParaRPr lang="cs-CZ" dirty="0"/>
          </a:p>
          <a:p>
            <a:r>
              <a:rPr lang="cs-CZ" dirty="0"/>
              <a:t>Start</a:t>
            </a:r>
            <a:r>
              <a:rPr lang="cs-CZ" baseline="0" dirty="0"/>
              <a:t> využívání kiosků bude odhadem v červnu. </a:t>
            </a:r>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21</a:t>
            </a:fld>
            <a:endParaRPr lang="cs-CZ"/>
          </a:p>
        </p:txBody>
      </p:sp>
    </p:spTree>
    <p:extLst>
      <p:ext uri="{BB962C8B-B14F-4D97-AF65-F5344CB8AC3E}">
        <p14:creationId xmlns:p14="http://schemas.microsoft.com/office/powerpoint/2010/main" val="101365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Návod na šifrování souborů</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22</a:t>
            </a:fld>
            <a:endParaRPr lang="cs-CZ"/>
          </a:p>
        </p:txBody>
      </p:sp>
    </p:spTree>
    <p:extLst>
      <p:ext uri="{BB962C8B-B14F-4D97-AF65-F5344CB8AC3E}">
        <p14:creationId xmlns:p14="http://schemas.microsoft.com/office/powerpoint/2010/main" val="2676522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Druhy WIFI</a:t>
            </a:r>
            <a:r>
              <a:rPr lang="cs-CZ" baseline="0" dirty="0"/>
              <a:t> sítí v </a:t>
            </a:r>
            <a:r>
              <a:rPr lang="cs-CZ" baseline="0" dirty="0" err="1"/>
              <a:t>CEZu</a:t>
            </a:r>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23</a:t>
            </a:fld>
            <a:endParaRPr lang="cs-CZ"/>
          </a:p>
        </p:txBody>
      </p:sp>
    </p:spTree>
    <p:extLst>
      <p:ext uri="{BB962C8B-B14F-4D97-AF65-F5344CB8AC3E}">
        <p14:creationId xmlns:p14="http://schemas.microsoft.com/office/powerpoint/2010/main" val="268934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Informace že</a:t>
            </a:r>
            <a:r>
              <a:rPr lang="cs-CZ" baseline="0" dirty="0"/>
              <a:t> blokujeme nežádoucí stránky</a:t>
            </a:r>
            <a:endParaRPr lang="cs-CZ" dirty="0"/>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24</a:t>
            </a:fld>
            <a:endParaRPr lang="cs-CZ"/>
          </a:p>
        </p:txBody>
      </p:sp>
    </p:spTree>
    <p:extLst>
      <p:ext uri="{BB962C8B-B14F-4D97-AF65-F5344CB8AC3E}">
        <p14:creationId xmlns:p14="http://schemas.microsoft.com/office/powerpoint/2010/main" val="2013257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Rozdíl mezi incidentem a událostí</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33</a:t>
            </a:fld>
            <a:endParaRPr lang="cs-CZ"/>
          </a:p>
        </p:txBody>
      </p:sp>
    </p:spTree>
    <p:extLst>
      <p:ext uri="{BB962C8B-B14F-4D97-AF65-F5344CB8AC3E}">
        <p14:creationId xmlns:p14="http://schemas.microsoft.com/office/powerpoint/2010/main" val="2544218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1"/>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dirty="0"/>
            </a:br>
            <a:endParaRPr lang="cs-CZ" dirty="0"/>
          </a:p>
        </p:txBody>
      </p:sp>
      <p:sp>
        <p:nvSpPr>
          <p:cNvPr id="7" name="Text Placeholder 6"/>
          <p:cNvSpPr>
            <a:spLocks noGrp="1"/>
          </p:cNvSpPr>
          <p:nvPr>
            <p:ph type="body" sz="quarter" idx="10" hasCustomPrompt="1"/>
          </p:nvPr>
        </p:nvSpPr>
        <p:spPr>
          <a:xfrm>
            <a:off x="5032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503238" y="576000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grpSp>
        <p:nvGrpSpPr>
          <p:cNvPr id="22" name="Skupina 21"/>
          <p:cNvGrpSpPr/>
          <p:nvPr userDrawn="1"/>
        </p:nvGrpSpPr>
        <p:grpSpPr>
          <a:xfrm>
            <a:off x="7897239" y="468000"/>
            <a:ext cx="756000" cy="756000"/>
            <a:chOff x="3088481" y="1235075"/>
            <a:chExt cx="2952894" cy="2952894"/>
          </a:xfrm>
        </p:grpSpPr>
        <p:sp>
          <p:nvSpPr>
            <p:cNvPr id="23" name="Obdélník 22"/>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4" name="Volný tvar 23"/>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5" name="Obdélník 24"/>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26" name="Obdélník 25"/>
          <p:cNvSpPr/>
          <p:nvPr userDrawn="1"/>
        </p:nvSpPr>
        <p:spPr bwMode="auto">
          <a:xfrm>
            <a:off x="0" y="6620596"/>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6"/>
          <p:cNvSpPr>
            <a:spLocks noEditPoints="1"/>
          </p:cNvSpPr>
          <p:nvPr userDrawn="1"/>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cSld>
  <p:clrMapOvr>
    <a:masterClrMapping/>
  </p:clrMapOvr>
  <p:extLst>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900351200"/>
      </p:ext>
    </p:extLst>
  </p:cSld>
  <p:clrMapOvr>
    <a:masterClrMapping/>
  </p:clrMapOvr>
  <p:extLst>
    <p:ext uri="{DCECCB84-F9BA-43D5-87BE-67443E8EF086}">
      <p15:sldGuideLst xmlns:p15="http://schemas.microsoft.com/office/powerpoint/2012/main">
        <p15:guide id="0" pos="317" userDrawn="1">
          <p15:clr>
            <a:srgbClr val="FBAE40"/>
          </p15:clr>
        </p15:guide>
        <p15:guide id="1" orient="horz" pos="527">
          <p15:clr>
            <a:srgbClr val="FBAE40"/>
          </p15:clr>
        </p15:guide>
        <p15:guide id="2" pos="544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19176661"/>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418414679"/>
      </p:ext>
    </p:extLst>
  </p:cSld>
  <p:clrMapOvr>
    <a:masterClrMapping/>
  </p:clrMapOvr>
  <p:extLst>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153753695"/>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86122613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521675402"/>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195550114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824067990"/>
      </p:ext>
    </p:extLst>
  </p:cSld>
  <p:clrMapOvr>
    <a:masterClrMapping/>
  </p:clrMapOvr>
  <p:extLst>
    <p:ext uri="{DCECCB84-F9BA-43D5-87BE-67443E8EF086}">
      <p15:sldGuideLst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4181568060"/>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514268188"/>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3" name="Skupina 12"/>
          <p:cNvGrpSpPr/>
          <p:nvPr userDrawn="1"/>
        </p:nvGrpSpPr>
        <p:grpSpPr>
          <a:xfrm>
            <a:off x="2" y="5540263"/>
            <a:ext cx="8676861" cy="766344"/>
            <a:chOff x="-19878" y="5540262"/>
            <a:chExt cx="8676861"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cs-CZ"/>
            </a:p>
          </p:txBody>
        </p:sp>
        <p:sp>
          <p:nvSpPr>
            <p:cNvPr id="11" name="Obdélník 10"/>
            <p:cNvSpPr/>
            <p:nvPr userDrawn="1"/>
          </p:nvSpPr>
          <p:spPr bwMode="auto">
            <a:xfrm>
              <a:off x="-19878" y="5885444"/>
              <a:ext cx="7798814"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562031177"/>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bsah – ply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plyn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34484"/>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3" name="Freeform 6"/>
          <p:cNvSpPr>
            <a:spLocks/>
          </p:cNvSpPr>
          <p:nvPr userDrawn="1"/>
        </p:nvSpPr>
        <p:spPr bwMode="auto">
          <a:xfrm>
            <a:off x="7919724" y="4637975"/>
            <a:ext cx="720627" cy="1688511"/>
          </a:xfrm>
          <a:custGeom>
            <a:avLst/>
            <a:gdLst>
              <a:gd name="T0" fmla="*/ 894 w 1772"/>
              <a:gd name="T1" fmla="*/ 11 h 4152"/>
              <a:gd name="T2" fmla="*/ 928 w 1772"/>
              <a:gd name="T3" fmla="*/ 70 h 4152"/>
              <a:gd name="T4" fmla="*/ 987 w 1772"/>
              <a:gd name="T5" fmla="*/ 175 h 4152"/>
              <a:gd name="T6" fmla="*/ 1066 w 1772"/>
              <a:gd name="T7" fmla="*/ 319 h 4152"/>
              <a:gd name="T8" fmla="*/ 1158 w 1772"/>
              <a:gd name="T9" fmla="*/ 499 h 4152"/>
              <a:gd name="T10" fmla="*/ 1259 w 1772"/>
              <a:gd name="T11" fmla="*/ 709 h 4152"/>
              <a:gd name="T12" fmla="*/ 1364 w 1772"/>
              <a:gd name="T13" fmla="*/ 945 h 4152"/>
              <a:gd name="T14" fmla="*/ 1467 w 1772"/>
              <a:gd name="T15" fmla="*/ 1200 h 4152"/>
              <a:gd name="T16" fmla="*/ 1563 w 1772"/>
              <a:gd name="T17" fmla="*/ 1471 h 4152"/>
              <a:gd name="T18" fmla="*/ 1646 w 1772"/>
              <a:gd name="T19" fmla="*/ 1752 h 4152"/>
              <a:gd name="T20" fmla="*/ 1713 w 1772"/>
              <a:gd name="T21" fmla="*/ 2039 h 4152"/>
              <a:gd name="T22" fmla="*/ 1757 w 1772"/>
              <a:gd name="T23" fmla="*/ 2325 h 4152"/>
              <a:gd name="T24" fmla="*/ 1772 w 1772"/>
              <a:gd name="T25" fmla="*/ 2608 h 4152"/>
              <a:gd name="T26" fmla="*/ 1756 w 1772"/>
              <a:gd name="T27" fmla="*/ 2992 h 4152"/>
              <a:gd name="T28" fmla="*/ 1710 w 1772"/>
              <a:gd name="T29" fmla="*/ 3319 h 4152"/>
              <a:gd name="T30" fmla="*/ 1638 w 1772"/>
              <a:gd name="T31" fmla="*/ 3594 h 4152"/>
              <a:gd name="T32" fmla="*/ 1543 w 1772"/>
              <a:gd name="T33" fmla="*/ 3817 h 4152"/>
              <a:gd name="T34" fmla="*/ 1425 w 1772"/>
              <a:gd name="T35" fmla="*/ 3991 h 4152"/>
              <a:gd name="T36" fmla="*/ 1291 w 1772"/>
              <a:gd name="T37" fmla="*/ 4119 h 4152"/>
              <a:gd name="T38" fmla="*/ 1311 w 1772"/>
              <a:gd name="T39" fmla="*/ 3981 h 4152"/>
              <a:gd name="T40" fmla="*/ 1388 w 1772"/>
              <a:gd name="T41" fmla="*/ 3695 h 4152"/>
              <a:gd name="T42" fmla="*/ 1418 w 1772"/>
              <a:gd name="T43" fmla="*/ 3384 h 4152"/>
              <a:gd name="T44" fmla="*/ 1398 w 1772"/>
              <a:gd name="T45" fmla="*/ 3133 h 4152"/>
              <a:gd name="T46" fmla="*/ 1346 w 1772"/>
              <a:gd name="T47" fmla="*/ 2897 h 4152"/>
              <a:gd name="T48" fmla="*/ 1270 w 1772"/>
              <a:gd name="T49" fmla="*/ 2681 h 4152"/>
              <a:gd name="T50" fmla="*/ 1182 w 1772"/>
              <a:gd name="T51" fmla="*/ 2489 h 4152"/>
              <a:gd name="T52" fmla="*/ 1091 w 1772"/>
              <a:gd name="T53" fmla="*/ 2325 h 4152"/>
              <a:gd name="T54" fmla="*/ 1006 w 1772"/>
              <a:gd name="T55" fmla="*/ 2194 h 4152"/>
              <a:gd name="T56" fmla="*/ 938 w 1772"/>
              <a:gd name="T57" fmla="*/ 2101 h 4152"/>
              <a:gd name="T58" fmla="*/ 895 w 1772"/>
              <a:gd name="T59" fmla="*/ 2048 h 4152"/>
              <a:gd name="T60" fmla="*/ 883 w 1772"/>
              <a:gd name="T61" fmla="*/ 2039 h 4152"/>
              <a:gd name="T62" fmla="*/ 852 w 1772"/>
              <a:gd name="T63" fmla="*/ 2078 h 4152"/>
              <a:gd name="T64" fmla="*/ 791 w 1772"/>
              <a:gd name="T65" fmla="*/ 2159 h 4152"/>
              <a:gd name="T66" fmla="*/ 711 w 1772"/>
              <a:gd name="T67" fmla="*/ 2279 h 4152"/>
              <a:gd name="T68" fmla="*/ 620 w 1772"/>
              <a:gd name="T69" fmla="*/ 2431 h 4152"/>
              <a:gd name="T70" fmla="*/ 529 w 1772"/>
              <a:gd name="T71" fmla="*/ 2614 h 4152"/>
              <a:gd name="T72" fmla="*/ 449 w 1772"/>
              <a:gd name="T73" fmla="*/ 2823 h 4152"/>
              <a:gd name="T74" fmla="*/ 388 w 1772"/>
              <a:gd name="T75" fmla="*/ 3052 h 4152"/>
              <a:gd name="T76" fmla="*/ 357 w 1772"/>
              <a:gd name="T77" fmla="*/ 3298 h 4152"/>
              <a:gd name="T78" fmla="*/ 368 w 1772"/>
              <a:gd name="T79" fmla="*/ 3594 h 4152"/>
              <a:gd name="T80" fmla="*/ 432 w 1772"/>
              <a:gd name="T81" fmla="*/ 3889 h 4152"/>
              <a:gd name="T82" fmla="*/ 529 w 1772"/>
              <a:gd name="T83" fmla="*/ 4152 h 4152"/>
              <a:gd name="T84" fmla="*/ 389 w 1772"/>
              <a:gd name="T85" fmla="*/ 4039 h 4152"/>
              <a:gd name="T86" fmla="*/ 266 w 1772"/>
              <a:gd name="T87" fmla="*/ 3880 h 4152"/>
              <a:gd name="T88" fmla="*/ 163 w 1772"/>
              <a:gd name="T89" fmla="*/ 3673 h 4152"/>
              <a:gd name="T90" fmla="*/ 82 w 1772"/>
              <a:gd name="T91" fmla="*/ 3416 h 4152"/>
              <a:gd name="T92" fmla="*/ 28 w 1772"/>
              <a:gd name="T93" fmla="*/ 3106 h 4152"/>
              <a:gd name="T94" fmla="*/ 1 w 1772"/>
              <a:gd name="T95" fmla="*/ 2742 h 4152"/>
              <a:gd name="T96" fmla="*/ 6 w 1772"/>
              <a:gd name="T97" fmla="*/ 2421 h 4152"/>
              <a:gd name="T98" fmla="*/ 42 w 1772"/>
              <a:gd name="T99" fmla="*/ 2135 h 4152"/>
              <a:gd name="T100" fmla="*/ 101 w 1772"/>
              <a:gd name="T101" fmla="*/ 1848 h 4152"/>
              <a:gd name="T102" fmla="*/ 179 w 1772"/>
              <a:gd name="T103" fmla="*/ 1564 h 4152"/>
              <a:gd name="T104" fmla="*/ 272 w 1772"/>
              <a:gd name="T105" fmla="*/ 1289 h 4152"/>
              <a:gd name="T106" fmla="*/ 373 w 1772"/>
              <a:gd name="T107" fmla="*/ 1028 h 4152"/>
              <a:gd name="T108" fmla="*/ 478 w 1772"/>
              <a:gd name="T109" fmla="*/ 785 h 4152"/>
              <a:gd name="T110" fmla="*/ 581 w 1772"/>
              <a:gd name="T111" fmla="*/ 565 h 4152"/>
              <a:gd name="T112" fmla="*/ 677 w 1772"/>
              <a:gd name="T113" fmla="*/ 375 h 4152"/>
              <a:gd name="T114" fmla="*/ 760 w 1772"/>
              <a:gd name="T115" fmla="*/ 219 h 4152"/>
              <a:gd name="T116" fmla="*/ 827 w 1772"/>
              <a:gd name="T117" fmla="*/ 101 h 4152"/>
              <a:gd name="T118" fmla="*/ 870 w 1772"/>
              <a:gd name="T119" fmla="*/ 26 h 4152"/>
              <a:gd name="T120" fmla="*/ 885 w 1772"/>
              <a:gd name="T121" fmla="*/ 0 h 4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4152">
                <a:moveTo>
                  <a:pt x="885" y="0"/>
                </a:moveTo>
                <a:lnTo>
                  <a:pt x="887" y="2"/>
                </a:lnTo>
                <a:lnTo>
                  <a:pt x="894" y="11"/>
                </a:lnTo>
                <a:lnTo>
                  <a:pt x="901" y="26"/>
                </a:lnTo>
                <a:lnTo>
                  <a:pt x="914" y="45"/>
                </a:lnTo>
                <a:lnTo>
                  <a:pt x="928" y="70"/>
                </a:lnTo>
                <a:lnTo>
                  <a:pt x="945" y="101"/>
                </a:lnTo>
                <a:lnTo>
                  <a:pt x="965" y="135"/>
                </a:lnTo>
                <a:lnTo>
                  <a:pt x="987" y="175"/>
                </a:lnTo>
                <a:lnTo>
                  <a:pt x="1012" y="219"/>
                </a:lnTo>
                <a:lnTo>
                  <a:pt x="1037" y="267"/>
                </a:lnTo>
                <a:lnTo>
                  <a:pt x="1066" y="319"/>
                </a:lnTo>
                <a:lnTo>
                  <a:pt x="1095" y="375"/>
                </a:lnTo>
                <a:lnTo>
                  <a:pt x="1127" y="436"/>
                </a:lnTo>
                <a:lnTo>
                  <a:pt x="1158" y="499"/>
                </a:lnTo>
                <a:lnTo>
                  <a:pt x="1191" y="565"/>
                </a:lnTo>
                <a:lnTo>
                  <a:pt x="1225" y="636"/>
                </a:lnTo>
                <a:lnTo>
                  <a:pt x="1259" y="709"/>
                </a:lnTo>
                <a:lnTo>
                  <a:pt x="1294" y="785"/>
                </a:lnTo>
                <a:lnTo>
                  <a:pt x="1328" y="864"/>
                </a:lnTo>
                <a:lnTo>
                  <a:pt x="1364" y="945"/>
                </a:lnTo>
                <a:lnTo>
                  <a:pt x="1399" y="1028"/>
                </a:lnTo>
                <a:lnTo>
                  <a:pt x="1433" y="1113"/>
                </a:lnTo>
                <a:lnTo>
                  <a:pt x="1467" y="1200"/>
                </a:lnTo>
                <a:lnTo>
                  <a:pt x="1500" y="1289"/>
                </a:lnTo>
                <a:lnTo>
                  <a:pt x="1531" y="1379"/>
                </a:lnTo>
                <a:lnTo>
                  <a:pt x="1563" y="1471"/>
                </a:lnTo>
                <a:lnTo>
                  <a:pt x="1592" y="1564"/>
                </a:lnTo>
                <a:lnTo>
                  <a:pt x="1621" y="1658"/>
                </a:lnTo>
                <a:lnTo>
                  <a:pt x="1646" y="1752"/>
                </a:lnTo>
                <a:lnTo>
                  <a:pt x="1671" y="1848"/>
                </a:lnTo>
                <a:lnTo>
                  <a:pt x="1693" y="1944"/>
                </a:lnTo>
                <a:lnTo>
                  <a:pt x="1713" y="2039"/>
                </a:lnTo>
                <a:lnTo>
                  <a:pt x="1730" y="2135"/>
                </a:lnTo>
                <a:lnTo>
                  <a:pt x="1744" y="2231"/>
                </a:lnTo>
                <a:lnTo>
                  <a:pt x="1757" y="2325"/>
                </a:lnTo>
                <a:lnTo>
                  <a:pt x="1764" y="2421"/>
                </a:lnTo>
                <a:lnTo>
                  <a:pt x="1771" y="2514"/>
                </a:lnTo>
                <a:lnTo>
                  <a:pt x="1772" y="2608"/>
                </a:lnTo>
                <a:lnTo>
                  <a:pt x="1771" y="2742"/>
                </a:lnTo>
                <a:lnTo>
                  <a:pt x="1764" y="2870"/>
                </a:lnTo>
                <a:lnTo>
                  <a:pt x="1756" y="2992"/>
                </a:lnTo>
                <a:lnTo>
                  <a:pt x="1744" y="3106"/>
                </a:lnTo>
                <a:lnTo>
                  <a:pt x="1729" y="3216"/>
                </a:lnTo>
                <a:lnTo>
                  <a:pt x="1710" y="3319"/>
                </a:lnTo>
                <a:lnTo>
                  <a:pt x="1689" y="3416"/>
                </a:lnTo>
                <a:lnTo>
                  <a:pt x="1665" y="3508"/>
                </a:lnTo>
                <a:lnTo>
                  <a:pt x="1638" y="3594"/>
                </a:lnTo>
                <a:lnTo>
                  <a:pt x="1609" y="3673"/>
                </a:lnTo>
                <a:lnTo>
                  <a:pt x="1577" y="3748"/>
                </a:lnTo>
                <a:lnTo>
                  <a:pt x="1543" y="3817"/>
                </a:lnTo>
                <a:lnTo>
                  <a:pt x="1505" y="3880"/>
                </a:lnTo>
                <a:lnTo>
                  <a:pt x="1467" y="3939"/>
                </a:lnTo>
                <a:lnTo>
                  <a:pt x="1425" y="3991"/>
                </a:lnTo>
                <a:lnTo>
                  <a:pt x="1383" y="4039"/>
                </a:lnTo>
                <a:lnTo>
                  <a:pt x="1337" y="4081"/>
                </a:lnTo>
                <a:lnTo>
                  <a:pt x="1291" y="4119"/>
                </a:lnTo>
                <a:lnTo>
                  <a:pt x="1241" y="4152"/>
                </a:lnTo>
                <a:lnTo>
                  <a:pt x="1277" y="4068"/>
                </a:lnTo>
                <a:lnTo>
                  <a:pt x="1311" y="3981"/>
                </a:lnTo>
                <a:lnTo>
                  <a:pt x="1340" y="3889"/>
                </a:lnTo>
                <a:lnTo>
                  <a:pt x="1366" y="3793"/>
                </a:lnTo>
                <a:lnTo>
                  <a:pt x="1388" y="3695"/>
                </a:lnTo>
                <a:lnTo>
                  <a:pt x="1404" y="3594"/>
                </a:lnTo>
                <a:lnTo>
                  <a:pt x="1414" y="3489"/>
                </a:lnTo>
                <a:lnTo>
                  <a:pt x="1418" y="3384"/>
                </a:lnTo>
                <a:lnTo>
                  <a:pt x="1415" y="3298"/>
                </a:lnTo>
                <a:lnTo>
                  <a:pt x="1409" y="3215"/>
                </a:lnTo>
                <a:lnTo>
                  <a:pt x="1398" y="3133"/>
                </a:lnTo>
                <a:lnTo>
                  <a:pt x="1384" y="3052"/>
                </a:lnTo>
                <a:lnTo>
                  <a:pt x="1366" y="2973"/>
                </a:lnTo>
                <a:lnTo>
                  <a:pt x="1346" y="2897"/>
                </a:lnTo>
                <a:lnTo>
                  <a:pt x="1323" y="2823"/>
                </a:lnTo>
                <a:lnTo>
                  <a:pt x="1298" y="2750"/>
                </a:lnTo>
                <a:lnTo>
                  <a:pt x="1270" y="2681"/>
                </a:lnTo>
                <a:lnTo>
                  <a:pt x="1243" y="2614"/>
                </a:lnTo>
                <a:lnTo>
                  <a:pt x="1212" y="2551"/>
                </a:lnTo>
                <a:lnTo>
                  <a:pt x="1182" y="2489"/>
                </a:lnTo>
                <a:lnTo>
                  <a:pt x="1152" y="2431"/>
                </a:lnTo>
                <a:lnTo>
                  <a:pt x="1122" y="2377"/>
                </a:lnTo>
                <a:lnTo>
                  <a:pt x="1091" y="2325"/>
                </a:lnTo>
                <a:lnTo>
                  <a:pt x="1061" y="2279"/>
                </a:lnTo>
                <a:lnTo>
                  <a:pt x="1033" y="2235"/>
                </a:lnTo>
                <a:lnTo>
                  <a:pt x="1006" y="2194"/>
                </a:lnTo>
                <a:lnTo>
                  <a:pt x="981" y="2159"/>
                </a:lnTo>
                <a:lnTo>
                  <a:pt x="958" y="2128"/>
                </a:lnTo>
                <a:lnTo>
                  <a:pt x="938" y="2101"/>
                </a:lnTo>
                <a:lnTo>
                  <a:pt x="920" y="2078"/>
                </a:lnTo>
                <a:lnTo>
                  <a:pt x="906" y="2061"/>
                </a:lnTo>
                <a:lnTo>
                  <a:pt x="895" y="2048"/>
                </a:lnTo>
                <a:lnTo>
                  <a:pt x="889" y="2039"/>
                </a:lnTo>
                <a:lnTo>
                  <a:pt x="885" y="2037"/>
                </a:lnTo>
                <a:lnTo>
                  <a:pt x="883" y="2039"/>
                </a:lnTo>
                <a:lnTo>
                  <a:pt x="877" y="2048"/>
                </a:lnTo>
                <a:lnTo>
                  <a:pt x="866" y="2061"/>
                </a:lnTo>
                <a:lnTo>
                  <a:pt x="852" y="2078"/>
                </a:lnTo>
                <a:lnTo>
                  <a:pt x="834" y="2101"/>
                </a:lnTo>
                <a:lnTo>
                  <a:pt x="814" y="2128"/>
                </a:lnTo>
                <a:lnTo>
                  <a:pt x="791" y="2159"/>
                </a:lnTo>
                <a:lnTo>
                  <a:pt x="766" y="2194"/>
                </a:lnTo>
                <a:lnTo>
                  <a:pt x="739" y="2235"/>
                </a:lnTo>
                <a:lnTo>
                  <a:pt x="711" y="2279"/>
                </a:lnTo>
                <a:lnTo>
                  <a:pt x="681" y="2325"/>
                </a:lnTo>
                <a:lnTo>
                  <a:pt x="650" y="2377"/>
                </a:lnTo>
                <a:lnTo>
                  <a:pt x="620" y="2431"/>
                </a:lnTo>
                <a:lnTo>
                  <a:pt x="590" y="2489"/>
                </a:lnTo>
                <a:lnTo>
                  <a:pt x="560" y="2551"/>
                </a:lnTo>
                <a:lnTo>
                  <a:pt x="529" y="2614"/>
                </a:lnTo>
                <a:lnTo>
                  <a:pt x="502" y="2681"/>
                </a:lnTo>
                <a:lnTo>
                  <a:pt x="474" y="2750"/>
                </a:lnTo>
                <a:lnTo>
                  <a:pt x="449" y="2823"/>
                </a:lnTo>
                <a:lnTo>
                  <a:pt x="426" y="2897"/>
                </a:lnTo>
                <a:lnTo>
                  <a:pt x="406" y="2973"/>
                </a:lnTo>
                <a:lnTo>
                  <a:pt x="388" y="3052"/>
                </a:lnTo>
                <a:lnTo>
                  <a:pt x="374" y="3133"/>
                </a:lnTo>
                <a:lnTo>
                  <a:pt x="363" y="3215"/>
                </a:lnTo>
                <a:lnTo>
                  <a:pt x="357" y="3298"/>
                </a:lnTo>
                <a:lnTo>
                  <a:pt x="354" y="3384"/>
                </a:lnTo>
                <a:lnTo>
                  <a:pt x="358" y="3489"/>
                </a:lnTo>
                <a:lnTo>
                  <a:pt x="368" y="3594"/>
                </a:lnTo>
                <a:lnTo>
                  <a:pt x="384" y="3695"/>
                </a:lnTo>
                <a:lnTo>
                  <a:pt x="406" y="3793"/>
                </a:lnTo>
                <a:lnTo>
                  <a:pt x="432" y="3889"/>
                </a:lnTo>
                <a:lnTo>
                  <a:pt x="461" y="3981"/>
                </a:lnTo>
                <a:lnTo>
                  <a:pt x="494" y="4068"/>
                </a:lnTo>
                <a:lnTo>
                  <a:pt x="529" y="4152"/>
                </a:lnTo>
                <a:lnTo>
                  <a:pt x="481" y="4119"/>
                </a:lnTo>
                <a:lnTo>
                  <a:pt x="435" y="4081"/>
                </a:lnTo>
                <a:lnTo>
                  <a:pt x="389" y="4039"/>
                </a:lnTo>
                <a:lnTo>
                  <a:pt x="347" y="3991"/>
                </a:lnTo>
                <a:lnTo>
                  <a:pt x="305" y="3939"/>
                </a:lnTo>
                <a:lnTo>
                  <a:pt x="266" y="3880"/>
                </a:lnTo>
                <a:lnTo>
                  <a:pt x="229" y="3817"/>
                </a:lnTo>
                <a:lnTo>
                  <a:pt x="195" y="3748"/>
                </a:lnTo>
                <a:lnTo>
                  <a:pt x="163" y="3673"/>
                </a:lnTo>
                <a:lnTo>
                  <a:pt x="134" y="3594"/>
                </a:lnTo>
                <a:lnTo>
                  <a:pt x="106" y="3508"/>
                </a:lnTo>
                <a:lnTo>
                  <a:pt x="82" y="3416"/>
                </a:lnTo>
                <a:lnTo>
                  <a:pt x="60" y="3319"/>
                </a:lnTo>
                <a:lnTo>
                  <a:pt x="43" y="3216"/>
                </a:lnTo>
                <a:lnTo>
                  <a:pt x="28" y="3106"/>
                </a:lnTo>
                <a:lnTo>
                  <a:pt x="15" y="2992"/>
                </a:lnTo>
                <a:lnTo>
                  <a:pt x="6" y="2870"/>
                </a:lnTo>
                <a:lnTo>
                  <a:pt x="1" y="2742"/>
                </a:lnTo>
                <a:lnTo>
                  <a:pt x="0" y="2608"/>
                </a:lnTo>
                <a:lnTo>
                  <a:pt x="1" y="2514"/>
                </a:lnTo>
                <a:lnTo>
                  <a:pt x="6" y="2421"/>
                </a:lnTo>
                <a:lnTo>
                  <a:pt x="15" y="2325"/>
                </a:lnTo>
                <a:lnTo>
                  <a:pt x="28" y="2231"/>
                </a:lnTo>
                <a:lnTo>
                  <a:pt x="42" y="2135"/>
                </a:lnTo>
                <a:lnTo>
                  <a:pt x="59" y="2039"/>
                </a:lnTo>
                <a:lnTo>
                  <a:pt x="79" y="1944"/>
                </a:lnTo>
                <a:lnTo>
                  <a:pt x="101" y="1848"/>
                </a:lnTo>
                <a:lnTo>
                  <a:pt x="125" y="1752"/>
                </a:lnTo>
                <a:lnTo>
                  <a:pt x="151" y="1658"/>
                </a:lnTo>
                <a:lnTo>
                  <a:pt x="179" y="1564"/>
                </a:lnTo>
                <a:lnTo>
                  <a:pt x="209" y="1471"/>
                </a:lnTo>
                <a:lnTo>
                  <a:pt x="239" y="1379"/>
                </a:lnTo>
                <a:lnTo>
                  <a:pt x="272" y="1289"/>
                </a:lnTo>
                <a:lnTo>
                  <a:pt x="305" y="1200"/>
                </a:lnTo>
                <a:lnTo>
                  <a:pt x="339" y="1113"/>
                </a:lnTo>
                <a:lnTo>
                  <a:pt x="373" y="1028"/>
                </a:lnTo>
                <a:lnTo>
                  <a:pt x="408" y="945"/>
                </a:lnTo>
                <a:lnTo>
                  <a:pt x="442" y="864"/>
                </a:lnTo>
                <a:lnTo>
                  <a:pt x="478" y="785"/>
                </a:lnTo>
                <a:lnTo>
                  <a:pt x="513" y="709"/>
                </a:lnTo>
                <a:lnTo>
                  <a:pt x="547" y="636"/>
                </a:lnTo>
                <a:lnTo>
                  <a:pt x="581" y="565"/>
                </a:lnTo>
                <a:lnTo>
                  <a:pt x="614" y="499"/>
                </a:lnTo>
                <a:lnTo>
                  <a:pt x="645" y="436"/>
                </a:lnTo>
                <a:lnTo>
                  <a:pt x="677" y="375"/>
                </a:lnTo>
                <a:lnTo>
                  <a:pt x="706" y="319"/>
                </a:lnTo>
                <a:lnTo>
                  <a:pt x="734" y="267"/>
                </a:lnTo>
                <a:lnTo>
                  <a:pt x="760" y="219"/>
                </a:lnTo>
                <a:lnTo>
                  <a:pt x="785" y="175"/>
                </a:lnTo>
                <a:lnTo>
                  <a:pt x="807" y="135"/>
                </a:lnTo>
                <a:lnTo>
                  <a:pt x="827" y="101"/>
                </a:lnTo>
                <a:lnTo>
                  <a:pt x="844" y="70"/>
                </a:lnTo>
                <a:lnTo>
                  <a:pt x="858" y="45"/>
                </a:lnTo>
                <a:lnTo>
                  <a:pt x="870" y="26"/>
                </a:lnTo>
                <a:lnTo>
                  <a:pt x="878" y="11"/>
                </a:lnTo>
                <a:lnTo>
                  <a:pt x="885" y="2"/>
                </a:lnTo>
                <a:lnTo>
                  <a:pt x="88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604922048"/>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bsah – mob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mobil</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24249"/>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noEditPoints="1"/>
          </p:cNvSpPr>
          <p:nvPr userDrawn="1"/>
        </p:nvSpPr>
        <p:spPr bwMode="auto">
          <a:xfrm>
            <a:off x="7920038" y="5077999"/>
            <a:ext cx="719138" cy="1238251"/>
          </a:xfrm>
          <a:custGeom>
            <a:avLst/>
            <a:gdLst>
              <a:gd name="T0" fmla="*/ 1552 w 2266"/>
              <a:gd name="T1" fmla="*/ 3620 h 3900"/>
              <a:gd name="T2" fmla="*/ 1966 w 2266"/>
              <a:gd name="T3" fmla="*/ 3356 h 3900"/>
              <a:gd name="T4" fmla="*/ 938 w 2266"/>
              <a:gd name="T5" fmla="*/ 3356 h 3900"/>
              <a:gd name="T6" fmla="*/ 1352 w 2266"/>
              <a:gd name="T7" fmla="*/ 3620 h 3900"/>
              <a:gd name="T8" fmla="*/ 938 w 2266"/>
              <a:gd name="T9" fmla="*/ 3356 h 3900"/>
              <a:gd name="T10" fmla="*/ 315 w 2266"/>
              <a:gd name="T11" fmla="*/ 3620 h 3900"/>
              <a:gd name="T12" fmla="*/ 729 w 2266"/>
              <a:gd name="T13" fmla="*/ 3356 h 3900"/>
              <a:gd name="T14" fmla="*/ 1552 w 2266"/>
              <a:gd name="T15" fmla="*/ 2988 h 3900"/>
              <a:gd name="T16" fmla="*/ 1966 w 2266"/>
              <a:gd name="T17" fmla="*/ 3252 h 3900"/>
              <a:gd name="T18" fmla="*/ 1552 w 2266"/>
              <a:gd name="T19" fmla="*/ 2988 h 3900"/>
              <a:gd name="T20" fmla="*/ 938 w 2266"/>
              <a:gd name="T21" fmla="*/ 3252 h 3900"/>
              <a:gd name="T22" fmla="*/ 1352 w 2266"/>
              <a:gd name="T23" fmla="*/ 2988 h 3900"/>
              <a:gd name="T24" fmla="*/ 315 w 2266"/>
              <a:gd name="T25" fmla="*/ 2988 h 3900"/>
              <a:gd name="T26" fmla="*/ 729 w 2266"/>
              <a:gd name="T27" fmla="*/ 3252 h 3900"/>
              <a:gd name="T28" fmla="*/ 315 w 2266"/>
              <a:gd name="T29" fmla="*/ 2988 h 3900"/>
              <a:gd name="T30" fmla="*/ 1552 w 2266"/>
              <a:gd name="T31" fmla="*/ 2884 h 3900"/>
              <a:gd name="T32" fmla="*/ 1966 w 2266"/>
              <a:gd name="T33" fmla="*/ 2618 h 3900"/>
              <a:gd name="T34" fmla="*/ 938 w 2266"/>
              <a:gd name="T35" fmla="*/ 2618 h 3900"/>
              <a:gd name="T36" fmla="*/ 1352 w 2266"/>
              <a:gd name="T37" fmla="*/ 2884 h 3900"/>
              <a:gd name="T38" fmla="*/ 938 w 2266"/>
              <a:gd name="T39" fmla="*/ 2618 h 3900"/>
              <a:gd name="T40" fmla="*/ 315 w 2266"/>
              <a:gd name="T41" fmla="*/ 2884 h 3900"/>
              <a:gd name="T42" fmla="*/ 729 w 2266"/>
              <a:gd name="T43" fmla="*/ 2618 h 3900"/>
              <a:gd name="T44" fmla="*/ 1134 w 2266"/>
              <a:gd name="T45" fmla="*/ 2119 h 3900"/>
              <a:gd name="T46" fmla="*/ 1064 w 2266"/>
              <a:gd name="T47" fmla="*/ 2133 h 3900"/>
              <a:gd name="T48" fmla="*/ 1008 w 2266"/>
              <a:gd name="T49" fmla="*/ 2171 h 3900"/>
              <a:gd name="T50" fmla="*/ 970 w 2266"/>
              <a:gd name="T51" fmla="*/ 2227 h 3900"/>
              <a:gd name="T52" fmla="*/ 956 w 2266"/>
              <a:gd name="T53" fmla="*/ 2295 h 3900"/>
              <a:gd name="T54" fmla="*/ 970 w 2266"/>
              <a:gd name="T55" fmla="*/ 2364 h 3900"/>
              <a:gd name="T56" fmla="*/ 1008 w 2266"/>
              <a:gd name="T57" fmla="*/ 2421 h 3900"/>
              <a:gd name="T58" fmla="*/ 1064 w 2266"/>
              <a:gd name="T59" fmla="*/ 2459 h 3900"/>
              <a:gd name="T60" fmla="*/ 1134 w 2266"/>
              <a:gd name="T61" fmla="*/ 2473 h 3900"/>
              <a:gd name="T62" fmla="*/ 1203 w 2266"/>
              <a:gd name="T63" fmla="*/ 2459 h 3900"/>
              <a:gd name="T64" fmla="*/ 1258 w 2266"/>
              <a:gd name="T65" fmla="*/ 2421 h 3900"/>
              <a:gd name="T66" fmla="*/ 1296 w 2266"/>
              <a:gd name="T67" fmla="*/ 2364 h 3900"/>
              <a:gd name="T68" fmla="*/ 1311 w 2266"/>
              <a:gd name="T69" fmla="*/ 2295 h 3900"/>
              <a:gd name="T70" fmla="*/ 1296 w 2266"/>
              <a:gd name="T71" fmla="*/ 2227 h 3900"/>
              <a:gd name="T72" fmla="*/ 1258 w 2266"/>
              <a:gd name="T73" fmla="*/ 2171 h 3900"/>
              <a:gd name="T74" fmla="*/ 1203 w 2266"/>
              <a:gd name="T75" fmla="*/ 2133 h 3900"/>
              <a:gd name="T76" fmla="*/ 1134 w 2266"/>
              <a:gd name="T77" fmla="*/ 2119 h 3900"/>
              <a:gd name="T78" fmla="*/ 315 w 2266"/>
              <a:gd name="T79" fmla="*/ 2037 h 3900"/>
              <a:gd name="T80" fmla="*/ 1966 w 2266"/>
              <a:gd name="T81" fmla="*/ 303 h 3900"/>
              <a:gd name="T82" fmla="*/ 190 w 2266"/>
              <a:gd name="T83" fmla="*/ 0 h 3900"/>
              <a:gd name="T84" fmla="*/ 2110 w 2266"/>
              <a:gd name="T85" fmla="*/ 2 h 3900"/>
              <a:gd name="T86" fmla="*/ 2172 w 2266"/>
              <a:gd name="T87" fmla="*/ 26 h 3900"/>
              <a:gd name="T88" fmla="*/ 2221 w 2266"/>
              <a:gd name="T89" fmla="*/ 67 h 3900"/>
              <a:gd name="T90" fmla="*/ 2255 w 2266"/>
              <a:gd name="T91" fmla="*/ 123 h 3900"/>
              <a:gd name="T92" fmla="*/ 2266 w 2266"/>
              <a:gd name="T93" fmla="*/ 189 h 3900"/>
              <a:gd name="T94" fmla="*/ 2263 w 2266"/>
              <a:gd name="T95" fmla="*/ 3744 h 3900"/>
              <a:gd name="T96" fmla="*/ 2240 w 2266"/>
              <a:gd name="T97" fmla="*/ 3807 h 3900"/>
              <a:gd name="T98" fmla="*/ 2199 w 2266"/>
              <a:gd name="T99" fmla="*/ 3855 h 3900"/>
              <a:gd name="T100" fmla="*/ 2142 w 2266"/>
              <a:gd name="T101" fmla="*/ 3888 h 3900"/>
              <a:gd name="T102" fmla="*/ 2077 w 2266"/>
              <a:gd name="T103" fmla="*/ 3900 h 3900"/>
              <a:gd name="T104" fmla="*/ 155 w 2266"/>
              <a:gd name="T105" fmla="*/ 3896 h 3900"/>
              <a:gd name="T106" fmla="*/ 94 w 2266"/>
              <a:gd name="T107" fmla="*/ 3874 h 3900"/>
              <a:gd name="T108" fmla="*/ 44 w 2266"/>
              <a:gd name="T109" fmla="*/ 3833 h 3900"/>
              <a:gd name="T110" fmla="*/ 12 w 2266"/>
              <a:gd name="T111" fmla="*/ 3777 h 3900"/>
              <a:gd name="T112" fmla="*/ 0 w 2266"/>
              <a:gd name="T113" fmla="*/ 3711 h 3900"/>
              <a:gd name="T114" fmla="*/ 2 w 2266"/>
              <a:gd name="T115" fmla="*/ 155 h 3900"/>
              <a:gd name="T116" fmla="*/ 26 w 2266"/>
              <a:gd name="T117" fmla="*/ 93 h 3900"/>
              <a:gd name="T118" fmla="*/ 68 w 2266"/>
              <a:gd name="T119" fmla="*/ 44 h 3900"/>
              <a:gd name="T120" fmla="*/ 123 w 2266"/>
              <a:gd name="T121" fmla="*/ 12 h 3900"/>
              <a:gd name="T122" fmla="*/ 190 w 2266"/>
              <a:gd name="T123" fmla="*/ 0 h 3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3900">
                <a:moveTo>
                  <a:pt x="1552" y="3356"/>
                </a:moveTo>
                <a:lnTo>
                  <a:pt x="1552" y="3620"/>
                </a:lnTo>
                <a:lnTo>
                  <a:pt x="1966" y="3620"/>
                </a:lnTo>
                <a:lnTo>
                  <a:pt x="1966" y="3356"/>
                </a:lnTo>
                <a:lnTo>
                  <a:pt x="1552" y="3356"/>
                </a:lnTo>
                <a:close/>
                <a:moveTo>
                  <a:pt x="938" y="3356"/>
                </a:moveTo>
                <a:lnTo>
                  <a:pt x="938" y="3620"/>
                </a:lnTo>
                <a:lnTo>
                  <a:pt x="1352" y="3620"/>
                </a:lnTo>
                <a:lnTo>
                  <a:pt x="1352" y="3356"/>
                </a:lnTo>
                <a:lnTo>
                  <a:pt x="938" y="3356"/>
                </a:lnTo>
                <a:close/>
                <a:moveTo>
                  <a:pt x="315" y="3356"/>
                </a:moveTo>
                <a:lnTo>
                  <a:pt x="315" y="3620"/>
                </a:lnTo>
                <a:lnTo>
                  <a:pt x="729" y="3620"/>
                </a:lnTo>
                <a:lnTo>
                  <a:pt x="729" y="3356"/>
                </a:lnTo>
                <a:lnTo>
                  <a:pt x="315" y="3356"/>
                </a:lnTo>
                <a:close/>
                <a:moveTo>
                  <a:pt x="1552" y="2988"/>
                </a:moveTo>
                <a:lnTo>
                  <a:pt x="1552" y="3252"/>
                </a:lnTo>
                <a:lnTo>
                  <a:pt x="1966" y="3252"/>
                </a:lnTo>
                <a:lnTo>
                  <a:pt x="1966" y="2988"/>
                </a:lnTo>
                <a:lnTo>
                  <a:pt x="1552" y="2988"/>
                </a:lnTo>
                <a:close/>
                <a:moveTo>
                  <a:pt x="938" y="2988"/>
                </a:moveTo>
                <a:lnTo>
                  <a:pt x="938" y="3252"/>
                </a:lnTo>
                <a:lnTo>
                  <a:pt x="1352" y="3252"/>
                </a:lnTo>
                <a:lnTo>
                  <a:pt x="1352" y="2988"/>
                </a:lnTo>
                <a:lnTo>
                  <a:pt x="938" y="2988"/>
                </a:lnTo>
                <a:close/>
                <a:moveTo>
                  <a:pt x="315" y="2988"/>
                </a:moveTo>
                <a:lnTo>
                  <a:pt x="315" y="3252"/>
                </a:lnTo>
                <a:lnTo>
                  <a:pt x="729" y="3252"/>
                </a:lnTo>
                <a:lnTo>
                  <a:pt x="729" y="2988"/>
                </a:lnTo>
                <a:lnTo>
                  <a:pt x="315" y="2988"/>
                </a:lnTo>
                <a:close/>
                <a:moveTo>
                  <a:pt x="1552" y="2618"/>
                </a:moveTo>
                <a:lnTo>
                  <a:pt x="1552" y="2884"/>
                </a:lnTo>
                <a:lnTo>
                  <a:pt x="1966" y="2884"/>
                </a:lnTo>
                <a:lnTo>
                  <a:pt x="1966" y="2618"/>
                </a:lnTo>
                <a:lnTo>
                  <a:pt x="1552" y="2618"/>
                </a:lnTo>
                <a:close/>
                <a:moveTo>
                  <a:pt x="938" y="2618"/>
                </a:moveTo>
                <a:lnTo>
                  <a:pt x="938" y="2884"/>
                </a:lnTo>
                <a:lnTo>
                  <a:pt x="1352" y="2884"/>
                </a:lnTo>
                <a:lnTo>
                  <a:pt x="1352" y="2618"/>
                </a:lnTo>
                <a:lnTo>
                  <a:pt x="938" y="2618"/>
                </a:lnTo>
                <a:close/>
                <a:moveTo>
                  <a:pt x="315" y="2618"/>
                </a:moveTo>
                <a:lnTo>
                  <a:pt x="315" y="2884"/>
                </a:lnTo>
                <a:lnTo>
                  <a:pt x="729" y="2884"/>
                </a:lnTo>
                <a:lnTo>
                  <a:pt x="729" y="2618"/>
                </a:lnTo>
                <a:lnTo>
                  <a:pt x="315" y="2618"/>
                </a:lnTo>
                <a:close/>
                <a:moveTo>
                  <a:pt x="1134" y="2119"/>
                </a:moveTo>
                <a:lnTo>
                  <a:pt x="1097" y="2123"/>
                </a:lnTo>
                <a:lnTo>
                  <a:pt x="1064" y="2133"/>
                </a:lnTo>
                <a:lnTo>
                  <a:pt x="1034" y="2149"/>
                </a:lnTo>
                <a:lnTo>
                  <a:pt x="1008" y="2171"/>
                </a:lnTo>
                <a:lnTo>
                  <a:pt x="987" y="2197"/>
                </a:lnTo>
                <a:lnTo>
                  <a:pt x="970" y="2227"/>
                </a:lnTo>
                <a:lnTo>
                  <a:pt x="959" y="2260"/>
                </a:lnTo>
                <a:lnTo>
                  <a:pt x="956" y="2295"/>
                </a:lnTo>
                <a:lnTo>
                  <a:pt x="959" y="2331"/>
                </a:lnTo>
                <a:lnTo>
                  <a:pt x="970" y="2364"/>
                </a:lnTo>
                <a:lnTo>
                  <a:pt x="987" y="2395"/>
                </a:lnTo>
                <a:lnTo>
                  <a:pt x="1008" y="2421"/>
                </a:lnTo>
                <a:lnTo>
                  <a:pt x="1034" y="2442"/>
                </a:lnTo>
                <a:lnTo>
                  <a:pt x="1064" y="2459"/>
                </a:lnTo>
                <a:lnTo>
                  <a:pt x="1097" y="2469"/>
                </a:lnTo>
                <a:lnTo>
                  <a:pt x="1134" y="2473"/>
                </a:lnTo>
                <a:lnTo>
                  <a:pt x="1169" y="2469"/>
                </a:lnTo>
                <a:lnTo>
                  <a:pt x="1203" y="2459"/>
                </a:lnTo>
                <a:lnTo>
                  <a:pt x="1232" y="2442"/>
                </a:lnTo>
                <a:lnTo>
                  <a:pt x="1258" y="2421"/>
                </a:lnTo>
                <a:lnTo>
                  <a:pt x="1280" y="2395"/>
                </a:lnTo>
                <a:lnTo>
                  <a:pt x="1296" y="2364"/>
                </a:lnTo>
                <a:lnTo>
                  <a:pt x="1307" y="2331"/>
                </a:lnTo>
                <a:lnTo>
                  <a:pt x="1311" y="2295"/>
                </a:lnTo>
                <a:lnTo>
                  <a:pt x="1307" y="2260"/>
                </a:lnTo>
                <a:lnTo>
                  <a:pt x="1296" y="2227"/>
                </a:lnTo>
                <a:lnTo>
                  <a:pt x="1280" y="2197"/>
                </a:lnTo>
                <a:lnTo>
                  <a:pt x="1258" y="2171"/>
                </a:lnTo>
                <a:lnTo>
                  <a:pt x="1232" y="2149"/>
                </a:lnTo>
                <a:lnTo>
                  <a:pt x="1203" y="2133"/>
                </a:lnTo>
                <a:lnTo>
                  <a:pt x="1169" y="2123"/>
                </a:lnTo>
                <a:lnTo>
                  <a:pt x="1134" y="2119"/>
                </a:lnTo>
                <a:close/>
                <a:moveTo>
                  <a:pt x="315" y="303"/>
                </a:moveTo>
                <a:lnTo>
                  <a:pt x="315" y="2037"/>
                </a:lnTo>
                <a:lnTo>
                  <a:pt x="1966" y="2037"/>
                </a:lnTo>
                <a:lnTo>
                  <a:pt x="1966" y="303"/>
                </a:lnTo>
                <a:lnTo>
                  <a:pt x="315" y="303"/>
                </a:lnTo>
                <a:close/>
                <a:moveTo>
                  <a:pt x="190" y="0"/>
                </a:moveTo>
                <a:lnTo>
                  <a:pt x="2077" y="0"/>
                </a:lnTo>
                <a:lnTo>
                  <a:pt x="2110" y="2"/>
                </a:lnTo>
                <a:lnTo>
                  <a:pt x="2142" y="12"/>
                </a:lnTo>
                <a:lnTo>
                  <a:pt x="2172" y="26"/>
                </a:lnTo>
                <a:lnTo>
                  <a:pt x="2199" y="44"/>
                </a:lnTo>
                <a:lnTo>
                  <a:pt x="2221" y="67"/>
                </a:lnTo>
                <a:lnTo>
                  <a:pt x="2240" y="93"/>
                </a:lnTo>
                <a:lnTo>
                  <a:pt x="2255" y="123"/>
                </a:lnTo>
                <a:lnTo>
                  <a:pt x="2263" y="155"/>
                </a:lnTo>
                <a:lnTo>
                  <a:pt x="2266" y="189"/>
                </a:lnTo>
                <a:lnTo>
                  <a:pt x="2266" y="3711"/>
                </a:lnTo>
                <a:lnTo>
                  <a:pt x="2263" y="3744"/>
                </a:lnTo>
                <a:lnTo>
                  <a:pt x="2255" y="3777"/>
                </a:lnTo>
                <a:lnTo>
                  <a:pt x="2240" y="3807"/>
                </a:lnTo>
                <a:lnTo>
                  <a:pt x="2221" y="3833"/>
                </a:lnTo>
                <a:lnTo>
                  <a:pt x="2199" y="3855"/>
                </a:lnTo>
                <a:lnTo>
                  <a:pt x="2172" y="3874"/>
                </a:lnTo>
                <a:lnTo>
                  <a:pt x="2142" y="3888"/>
                </a:lnTo>
                <a:lnTo>
                  <a:pt x="2110" y="3896"/>
                </a:lnTo>
                <a:lnTo>
                  <a:pt x="2077" y="3900"/>
                </a:lnTo>
                <a:lnTo>
                  <a:pt x="190" y="3900"/>
                </a:lnTo>
                <a:lnTo>
                  <a:pt x="155" y="3896"/>
                </a:lnTo>
                <a:lnTo>
                  <a:pt x="123" y="3888"/>
                </a:lnTo>
                <a:lnTo>
                  <a:pt x="94" y="3874"/>
                </a:lnTo>
                <a:lnTo>
                  <a:pt x="68" y="3855"/>
                </a:lnTo>
                <a:lnTo>
                  <a:pt x="44" y="3833"/>
                </a:lnTo>
                <a:lnTo>
                  <a:pt x="26" y="3807"/>
                </a:lnTo>
                <a:lnTo>
                  <a:pt x="12" y="3777"/>
                </a:lnTo>
                <a:lnTo>
                  <a:pt x="2" y="3744"/>
                </a:lnTo>
                <a:lnTo>
                  <a:pt x="0" y="3711"/>
                </a:lnTo>
                <a:lnTo>
                  <a:pt x="0" y="189"/>
                </a:lnTo>
                <a:lnTo>
                  <a:pt x="2" y="155"/>
                </a:lnTo>
                <a:lnTo>
                  <a:pt x="12" y="123"/>
                </a:lnTo>
                <a:lnTo>
                  <a:pt x="26" y="93"/>
                </a:lnTo>
                <a:lnTo>
                  <a:pt x="44" y="67"/>
                </a:lnTo>
                <a:lnTo>
                  <a:pt x="68" y="44"/>
                </a:lnTo>
                <a:lnTo>
                  <a:pt x="94" y="26"/>
                </a:lnTo>
                <a:lnTo>
                  <a:pt x="123" y="12"/>
                </a:lnTo>
                <a:lnTo>
                  <a:pt x="155" y="2"/>
                </a:lnTo>
                <a:lnTo>
                  <a:pt x="19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3212198550"/>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bsah – tep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teplo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8" name="Skupina 17"/>
          <p:cNvGrpSpPr/>
          <p:nvPr userDrawn="1"/>
        </p:nvGrpSpPr>
        <p:grpSpPr>
          <a:xfrm>
            <a:off x="7723670" y="5629275"/>
            <a:ext cx="985838" cy="692151"/>
            <a:chOff x="7673975" y="5629275"/>
            <a:chExt cx="985838" cy="692150"/>
          </a:xfrm>
          <a:solidFill>
            <a:schemeClr val="accent1"/>
          </a:solidFill>
        </p:grpSpPr>
        <p:sp>
          <p:nvSpPr>
            <p:cNvPr id="11" name="Freeform 6"/>
            <p:cNvSpPr>
              <a:spLocks/>
            </p:cNvSpPr>
            <p:nvPr userDrawn="1"/>
          </p:nvSpPr>
          <p:spPr bwMode="auto">
            <a:xfrm>
              <a:off x="8291513"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3 w 442"/>
                <a:gd name="T9" fmla="*/ 53 h 2616"/>
                <a:gd name="T10" fmla="*/ 390 w 442"/>
                <a:gd name="T11" fmla="*/ 79 h 2616"/>
                <a:gd name="T12" fmla="*/ 411 w 442"/>
                <a:gd name="T13" fmla="*/ 110 h 2616"/>
                <a:gd name="T14" fmla="*/ 427 w 442"/>
                <a:gd name="T15" fmla="*/ 144 h 2616"/>
                <a:gd name="T16" fmla="*/ 437 w 442"/>
                <a:gd name="T17" fmla="*/ 182 h 2616"/>
                <a:gd name="T18" fmla="*/ 442 w 442"/>
                <a:gd name="T19" fmla="*/ 221 h 2616"/>
                <a:gd name="T20" fmla="*/ 442 w 442"/>
                <a:gd name="T21" fmla="*/ 2395 h 2616"/>
                <a:gd name="T22" fmla="*/ 437 w 442"/>
                <a:gd name="T23" fmla="*/ 2435 h 2616"/>
                <a:gd name="T24" fmla="*/ 427 w 442"/>
                <a:gd name="T25" fmla="*/ 2472 h 2616"/>
                <a:gd name="T26" fmla="*/ 411 w 442"/>
                <a:gd name="T27" fmla="*/ 2507 h 2616"/>
                <a:gd name="T28" fmla="*/ 390 w 442"/>
                <a:gd name="T29" fmla="*/ 2538 h 2616"/>
                <a:gd name="T30" fmla="*/ 363 w 442"/>
                <a:gd name="T31" fmla="*/ 2564 h 2616"/>
                <a:gd name="T32" fmla="*/ 332 w 442"/>
                <a:gd name="T33" fmla="*/ 2587 h 2616"/>
                <a:gd name="T34" fmla="*/ 298 w 442"/>
                <a:gd name="T35" fmla="*/ 2602 h 2616"/>
                <a:gd name="T36" fmla="*/ 261 w 442"/>
                <a:gd name="T37" fmla="*/ 2613 h 2616"/>
                <a:gd name="T38" fmla="*/ 221 w 442"/>
                <a:gd name="T39" fmla="*/ 2616 h 2616"/>
                <a:gd name="T40" fmla="*/ 181 w 442"/>
                <a:gd name="T41" fmla="*/ 2613 h 2616"/>
                <a:gd name="T42" fmla="*/ 144 w 442"/>
                <a:gd name="T43" fmla="*/ 2602 h 2616"/>
                <a:gd name="T44" fmla="*/ 109 w 442"/>
                <a:gd name="T45" fmla="*/ 2587 h 2616"/>
                <a:gd name="T46" fmla="*/ 78 w 442"/>
                <a:gd name="T47" fmla="*/ 2564 h 2616"/>
                <a:gd name="T48" fmla="*/ 52 w 442"/>
                <a:gd name="T49" fmla="*/ 2538 h 2616"/>
                <a:gd name="T50" fmla="*/ 31 w 442"/>
                <a:gd name="T51" fmla="*/ 2507 h 2616"/>
                <a:gd name="T52" fmla="*/ 14 w 442"/>
                <a:gd name="T53" fmla="*/ 2472 h 2616"/>
                <a:gd name="T54" fmla="*/ 4 w 442"/>
                <a:gd name="T55" fmla="*/ 2435 h 2616"/>
                <a:gd name="T56" fmla="*/ 0 w 442"/>
                <a:gd name="T57" fmla="*/ 2395 h 2616"/>
                <a:gd name="T58" fmla="*/ 0 w 442"/>
                <a:gd name="T59" fmla="*/ 221 h 2616"/>
                <a:gd name="T60" fmla="*/ 4 w 442"/>
                <a:gd name="T61" fmla="*/ 182 h 2616"/>
                <a:gd name="T62" fmla="*/ 14 w 442"/>
                <a:gd name="T63" fmla="*/ 144 h 2616"/>
                <a:gd name="T64" fmla="*/ 31 w 442"/>
                <a:gd name="T65" fmla="*/ 110 h 2616"/>
                <a:gd name="T66" fmla="*/ 52 w 442"/>
                <a:gd name="T67" fmla="*/ 79 h 2616"/>
                <a:gd name="T68" fmla="*/ 78 w 442"/>
                <a:gd name="T69" fmla="*/ 53 h 2616"/>
                <a:gd name="T70" fmla="*/ 109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3" y="53"/>
                  </a:lnTo>
                  <a:lnTo>
                    <a:pt x="390" y="79"/>
                  </a:lnTo>
                  <a:lnTo>
                    <a:pt x="411" y="110"/>
                  </a:lnTo>
                  <a:lnTo>
                    <a:pt x="427" y="144"/>
                  </a:lnTo>
                  <a:lnTo>
                    <a:pt x="437" y="182"/>
                  </a:lnTo>
                  <a:lnTo>
                    <a:pt x="442" y="221"/>
                  </a:lnTo>
                  <a:lnTo>
                    <a:pt x="442" y="2395"/>
                  </a:lnTo>
                  <a:lnTo>
                    <a:pt x="437" y="2435"/>
                  </a:lnTo>
                  <a:lnTo>
                    <a:pt x="427" y="2472"/>
                  </a:lnTo>
                  <a:lnTo>
                    <a:pt x="411" y="2507"/>
                  </a:lnTo>
                  <a:lnTo>
                    <a:pt x="390" y="2538"/>
                  </a:lnTo>
                  <a:lnTo>
                    <a:pt x="363" y="2564"/>
                  </a:lnTo>
                  <a:lnTo>
                    <a:pt x="332" y="2587"/>
                  </a:lnTo>
                  <a:lnTo>
                    <a:pt x="298" y="2602"/>
                  </a:lnTo>
                  <a:lnTo>
                    <a:pt x="261" y="2613"/>
                  </a:lnTo>
                  <a:lnTo>
                    <a:pt x="221" y="2616"/>
                  </a:lnTo>
                  <a:lnTo>
                    <a:pt x="181" y="2613"/>
                  </a:lnTo>
                  <a:lnTo>
                    <a:pt x="144" y="2602"/>
                  </a:lnTo>
                  <a:lnTo>
                    <a:pt x="109" y="2587"/>
                  </a:lnTo>
                  <a:lnTo>
                    <a:pt x="78" y="2564"/>
                  </a:lnTo>
                  <a:lnTo>
                    <a:pt x="52" y="2538"/>
                  </a:lnTo>
                  <a:lnTo>
                    <a:pt x="31" y="2507"/>
                  </a:lnTo>
                  <a:lnTo>
                    <a:pt x="14" y="2472"/>
                  </a:lnTo>
                  <a:lnTo>
                    <a:pt x="4" y="2435"/>
                  </a:lnTo>
                  <a:lnTo>
                    <a:pt x="0" y="2395"/>
                  </a:lnTo>
                  <a:lnTo>
                    <a:pt x="0" y="221"/>
                  </a:lnTo>
                  <a:lnTo>
                    <a:pt x="4" y="182"/>
                  </a:lnTo>
                  <a:lnTo>
                    <a:pt x="14" y="144"/>
                  </a:lnTo>
                  <a:lnTo>
                    <a:pt x="31" y="110"/>
                  </a:lnTo>
                  <a:lnTo>
                    <a:pt x="52" y="79"/>
                  </a:lnTo>
                  <a:lnTo>
                    <a:pt x="78" y="53"/>
                  </a:lnTo>
                  <a:lnTo>
                    <a:pt x="109"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7"/>
            <p:cNvSpPr>
              <a:spLocks/>
            </p:cNvSpPr>
            <p:nvPr userDrawn="1"/>
          </p:nvSpPr>
          <p:spPr bwMode="auto">
            <a:xfrm>
              <a:off x="8108950" y="5629275"/>
              <a:ext cx="115888" cy="692150"/>
            </a:xfrm>
            <a:custGeom>
              <a:avLst/>
              <a:gdLst>
                <a:gd name="T0" fmla="*/ 220 w 441"/>
                <a:gd name="T1" fmla="*/ 0 h 2616"/>
                <a:gd name="T2" fmla="*/ 259 w 441"/>
                <a:gd name="T3" fmla="*/ 4 h 2616"/>
                <a:gd name="T4" fmla="*/ 297 w 441"/>
                <a:gd name="T5" fmla="*/ 14 h 2616"/>
                <a:gd name="T6" fmla="*/ 332 w 441"/>
                <a:gd name="T7" fmla="*/ 31 h 2616"/>
                <a:gd name="T8" fmla="*/ 363 w 441"/>
                <a:gd name="T9" fmla="*/ 53 h 2616"/>
                <a:gd name="T10" fmla="*/ 389 w 441"/>
                <a:gd name="T11" fmla="*/ 79 h 2616"/>
                <a:gd name="T12" fmla="*/ 411 w 441"/>
                <a:gd name="T13" fmla="*/ 110 h 2616"/>
                <a:gd name="T14" fmla="*/ 427 w 441"/>
                <a:gd name="T15" fmla="*/ 144 h 2616"/>
                <a:gd name="T16" fmla="*/ 437 w 441"/>
                <a:gd name="T17" fmla="*/ 182 h 2616"/>
                <a:gd name="T18" fmla="*/ 441 w 441"/>
                <a:gd name="T19" fmla="*/ 221 h 2616"/>
                <a:gd name="T20" fmla="*/ 441 w 441"/>
                <a:gd name="T21" fmla="*/ 2395 h 2616"/>
                <a:gd name="T22" fmla="*/ 437 w 441"/>
                <a:gd name="T23" fmla="*/ 2435 h 2616"/>
                <a:gd name="T24" fmla="*/ 427 w 441"/>
                <a:gd name="T25" fmla="*/ 2472 h 2616"/>
                <a:gd name="T26" fmla="*/ 411 w 441"/>
                <a:gd name="T27" fmla="*/ 2507 h 2616"/>
                <a:gd name="T28" fmla="*/ 389 w 441"/>
                <a:gd name="T29" fmla="*/ 2538 h 2616"/>
                <a:gd name="T30" fmla="*/ 363 w 441"/>
                <a:gd name="T31" fmla="*/ 2564 h 2616"/>
                <a:gd name="T32" fmla="*/ 332 w 441"/>
                <a:gd name="T33" fmla="*/ 2587 h 2616"/>
                <a:gd name="T34" fmla="*/ 297 w 441"/>
                <a:gd name="T35" fmla="*/ 2602 h 2616"/>
                <a:gd name="T36" fmla="*/ 259 w 441"/>
                <a:gd name="T37" fmla="*/ 2613 h 2616"/>
                <a:gd name="T38" fmla="*/ 220 w 441"/>
                <a:gd name="T39" fmla="*/ 2616 h 2616"/>
                <a:gd name="T40" fmla="*/ 180 w 441"/>
                <a:gd name="T41" fmla="*/ 2613 h 2616"/>
                <a:gd name="T42" fmla="*/ 143 w 441"/>
                <a:gd name="T43" fmla="*/ 2602 h 2616"/>
                <a:gd name="T44" fmla="*/ 109 w 441"/>
                <a:gd name="T45" fmla="*/ 2587 h 2616"/>
                <a:gd name="T46" fmla="*/ 78 w 441"/>
                <a:gd name="T47" fmla="*/ 2564 h 2616"/>
                <a:gd name="T48" fmla="*/ 51 w 441"/>
                <a:gd name="T49" fmla="*/ 2538 h 2616"/>
                <a:gd name="T50" fmla="*/ 29 w 441"/>
                <a:gd name="T51" fmla="*/ 2507 h 2616"/>
                <a:gd name="T52" fmla="*/ 14 w 441"/>
                <a:gd name="T53" fmla="*/ 2472 h 2616"/>
                <a:gd name="T54" fmla="*/ 3 w 441"/>
                <a:gd name="T55" fmla="*/ 2435 h 2616"/>
                <a:gd name="T56" fmla="*/ 0 w 441"/>
                <a:gd name="T57" fmla="*/ 2395 h 2616"/>
                <a:gd name="T58" fmla="*/ 0 w 441"/>
                <a:gd name="T59" fmla="*/ 221 h 2616"/>
                <a:gd name="T60" fmla="*/ 3 w 441"/>
                <a:gd name="T61" fmla="*/ 182 h 2616"/>
                <a:gd name="T62" fmla="*/ 14 w 441"/>
                <a:gd name="T63" fmla="*/ 144 h 2616"/>
                <a:gd name="T64" fmla="*/ 29 w 441"/>
                <a:gd name="T65" fmla="*/ 110 h 2616"/>
                <a:gd name="T66" fmla="*/ 51 w 441"/>
                <a:gd name="T67" fmla="*/ 79 h 2616"/>
                <a:gd name="T68" fmla="*/ 78 w 441"/>
                <a:gd name="T69" fmla="*/ 53 h 2616"/>
                <a:gd name="T70" fmla="*/ 109 w 441"/>
                <a:gd name="T71" fmla="*/ 31 h 2616"/>
                <a:gd name="T72" fmla="*/ 143 w 441"/>
                <a:gd name="T73" fmla="*/ 14 h 2616"/>
                <a:gd name="T74" fmla="*/ 180 w 441"/>
                <a:gd name="T75" fmla="*/ 4 h 2616"/>
                <a:gd name="T76" fmla="*/ 220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0" y="0"/>
                  </a:moveTo>
                  <a:lnTo>
                    <a:pt x="259" y="4"/>
                  </a:lnTo>
                  <a:lnTo>
                    <a:pt x="297" y="14"/>
                  </a:lnTo>
                  <a:lnTo>
                    <a:pt x="332" y="31"/>
                  </a:lnTo>
                  <a:lnTo>
                    <a:pt x="363" y="53"/>
                  </a:lnTo>
                  <a:lnTo>
                    <a:pt x="389" y="79"/>
                  </a:lnTo>
                  <a:lnTo>
                    <a:pt x="411" y="110"/>
                  </a:lnTo>
                  <a:lnTo>
                    <a:pt x="427" y="144"/>
                  </a:lnTo>
                  <a:lnTo>
                    <a:pt x="437" y="182"/>
                  </a:lnTo>
                  <a:lnTo>
                    <a:pt x="441" y="221"/>
                  </a:lnTo>
                  <a:lnTo>
                    <a:pt x="441" y="2395"/>
                  </a:lnTo>
                  <a:lnTo>
                    <a:pt x="437" y="2435"/>
                  </a:lnTo>
                  <a:lnTo>
                    <a:pt x="427" y="2472"/>
                  </a:lnTo>
                  <a:lnTo>
                    <a:pt x="411" y="2507"/>
                  </a:lnTo>
                  <a:lnTo>
                    <a:pt x="389" y="2538"/>
                  </a:lnTo>
                  <a:lnTo>
                    <a:pt x="363" y="2564"/>
                  </a:lnTo>
                  <a:lnTo>
                    <a:pt x="332" y="2587"/>
                  </a:lnTo>
                  <a:lnTo>
                    <a:pt x="297" y="2602"/>
                  </a:lnTo>
                  <a:lnTo>
                    <a:pt x="259" y="2613"/>
                  </a:lnTo>
                  <a:lnTo>
                    <a:pt x="220" y="2616"/>
                  </a:lnTo>
                  <a:lnTo>
                    <a:pt x="180" y="2613"/>
                  </a:lnTo>
                  <a:lnTo>
                    <a:pt x="143" y="2602"/>
                  </a:lnTo>
                  <a:lnTo>
                    <a:pt x="109" y="2587"/>
                  </a:lnTo>
                  <a:lnTo>
                    <a:pt x="78" y="2564"/>
                  </a:lnTo>
                  <a:lnTo>
                    <a:pt x="51" y="2538"/>
                  </a:lnTo>
                  <a:lnTo>
                    <a:pt x="29" y="2507"/>
                  </a:lnTo>
                  <a:lnTo>
                    <a:pt x="14" y="2472"/>
                  </a:lnTo>
                  <a:lnTo>
                    <a:pt x="3" y="2435"/>
                  </a:lnTo>
                  <a:lnTo>
                    <a:pt x="0" y="2395"/>
                  </a:lnTo>
                  <a:lnTo>
                    <a:pt x="0" y="221"/>
                  </a:lnTo>
                  <a:lnTo>
                    <a:pt x="3" y="182"/>
                  </a:lnTo>
                  <a:lnTo>
                    <a:pt x="14" y="144"/>
                  </a:lnTo>
                  <a:lnTo>
                    <a:pt x="29" y="110"/>
                  </a:lnTo>
                  <a:lnTo>
                    <a:pt x="51" y="79"/>
                  </a:lnTo>
                  <a:lnTo>
                    <a:pt x="78" y="53"/>
                  </a:lnTo>
                  <a:lnTo>
                    <a:pt x="109" y="31"/>
                  </a:lnTo>
                  <a:lnTo>
                    <a:pt x="143" y="14"/>
                  </a:lnTo>
                  <a:lnTo>
                    <a:pt x="180" y="4"/>
                  </a:lnTo>
                  <a:lnTo>
                    <a:pt x="2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8"/>
            <p:cNvSpPr>
              <a:spLocks/>
            </p:cNvSpPr>
            <p:nvPr userDrawn="1"/>
          </p:nvSpPr>
          <p:spPr bwMode="auto">
            <a:xfrm>
              <a:off x="7924800" y="5629275"/>
              <a:ext cx="117475" cy="692150"/>
            </a:xfrm>
            <a:custGeom>
              <a:avLst/>
              <a:gdLst>
                <a:gd name="T0" fmla="*/ 221 w 442"/>
                <a:gd name="T1" fmla="*/ 0 h 2616"/>
                <a:gd name="T2" fmla="*/ 260 w 442"/>
                <a:gd name="T3" fmla="*/ 4 h 2616"/>
                <a:gd name="T4" fmla="*/ 298 w 442"/>
                <a:gd name="T5" fmla="*/ 14 h 2616"/>
                <a:gd name="T6" fmla="*/ 332 w 442"/>
                <a:gd name="T7" fmla="*/ 31 h 2616"/>
                <a:gd name="T8" fmla="*/ 363 w 442"/>
                <a:gd name="T9" fmla="*/ 53 h 2616"/>
                <a:gd name="T10" fmla="*/ 389 w 442"/>
                <a:gd name="T11" fmla="*/ 79 h 2616"/>
                <a:gd name="T12" fmla="*/ 411 w 442"/>
                <a:gd name="T13" fmla="*/ 110 h 2616"/>
                <a:gd name="T14" fmla="*/ 428 w 442"/>
                <a:gd name="T15" fmla="*/ 144 h 2616"/>
                <a:gd name="T16" fmla="*/ 438 w 442"/>
                <a:gd name="T17" fmla="*/ 182 h 2616"/>
                <a:gd name="T18" fmla="*/ 442 w 442"/>
                <a:gd name="T19" fmla="*/ 221 h 2616"/>
                <a:gd name="T20" fmla="*/ 442 w 442"/>
                <a:gd name="T21" fmla="*/ 2395 h 2616"/>
                <a:gd name="T22" fmla="*/ 438 w 442"/>
                <a:gd name="T23" fmla="*/ 2435 h 2616"/>
                <a:gd name="T24" fmla="*/ 428 w 442"/>
                <a:gd name="T25" fmla="*/ 2472 h 2616"/>
                <a:gd name="T26" fmla="*/ 411 w 442"/>
                <a:gd name="T27" fmla="*/ 2507 h 2616"/>
                <a:gd name="T28" fmla="*/ 389 w 442"/>
                <a:gd name="T29" fmla="*/ 2538 h 2616"/>
                <a:gd name="T30" fmla="*/ 363 w 442"/>
                <a:gd name="T31" fmla="*/ 2564 h 2616"/>
                <a:gd name="T32" fmla="*/ 332 w 442"/>
                <a:gd name="T33" fmla="*/ 2587 h 2616"/>
                <a:gd name="T34" fmla="*/ 298 w 442"/>
                <a:gd name="T35" fmla="*/ 2602 h 2616"/>
                <a:gd name="T36" fmla="*/ 260 w 442"/>
                <a:gd name="T37" fmla="*/ 2613 h 2616"/>
                <a:gd name="T38" fmla="*/ 221 w 442"/>
                <a:gd name="T39" fmla="*/ 2616 h 2616"/>
                <a:gd name="T40" fmla="*/ 181 w 442"/>
                <a:gd name="T41" fmla="*/ 2613 h 2616"/>
                <a:gd name="T42" fmla="*/ 144 w 442"/>
                <a:gd name="T43" fmla="*/ 2602 h 2616"/>
                <a:gd name="T44" fmla="*/ 110 w 442"/>
                <a:gd name="T45" fmla="*/ 2587 h 2616"/>
                <a:gd name="T46" fmla="*/ 79 w 442"/>
                <a:gd name="T47" fmla="*/ 2564 h 2616"/>
                <a:gd name="T48" fmla="*/ 52 w 442"/>
                <a:gd name="T49" fmla="*/ 2538 h 2616"/>
                <a:gd name="T50" fmla="*/ 30 w 442"/>
                <a:gd name="T51" fmla="*/ 2507 h 2616"/>
                <a:gd name="T52" fmla="*/ 13 w 442"/>
                <a:gd name="T53" fmla="*/ 2472 h 2616"/>
                <a:gd name="T54" fmla="*/ 3 w 442"/>
                <a:gd name="T55" fmla="*/ 2435 h 2616"/>
                <a:gd name="T56" fmla="*/ 0 w 442"/>
                <a:gd name="T57" fmla="*/ 2395 h 2616"/>
                <a:gd name="T58" fmla="*/ 0 w 442"/>
                <a:gd name="T59" fmla="*/ 221 h 2616"/>
                <a:gd name="T60" fmla="*/ 3 w 442"/>
                <a:gd name="T61" fmla="*/ 182 h 2616"/>
                <a:gd name="T62" fmla="*/ 13 w 442"/>
                <a:gd name="T63" fmla="*/ 144 h 2616"/>
                <a:gd name="T64" fmla="*/ 30 w 442"/>
                <a:gd name="T65" fmla="*/ 110 h 2616"/>
                <a:gd name="T66" fmla="*/ 52 w 442"/>
                <a:gd name="T67" fmla="*/ 79 h 2616"/>
                <a:gd name="T68" fmla="*/ 79 w 442"/>
                <a:gd name="T69" fmla="*/ 53 h 2616"/>
                <a:gd name="T70" fmla="*/ 110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0" y="4"/>
                  </a:lnTo>
                  <a:lnTo>
                    <a:pt x="298" y="14"/>
                  </a:lnTo>
                  <a:lnTo>
                    <a:pt x="332" y="31"/>
                  </a:lnTo>
                  <a:lnTo>
                    <a:pt x="363" y="53"/>
                  </a:lnTo>
                  <a:lnTo>
                    <a:pt x="389" y="79"/>
                  </a:lnTo>
                  <a:lnTo>
                    <a:pt x="411" y="110"/>
                  </a:lnTo>
                  <a:lnTo>
                    <a:pt x="428" y="144"/>
                  </a:lnTo>
                  <a:lnTo>
                    <a:pt x="438" y="182"/>
                  </a:lnTo>
                  <a:lnTo>
                    <a:pt x="442" y="221"/>
                  </a:lnTo>
                  <a:lnTo>
                    <a:pt x="442" y="2395"/>
                  </a:lnTo>
                  <a:lnTo>
                    <a:pt x="438" y="2435"/>
                  </a:lnTo>
                  <a:lnTo>
                    <a:pt x="428" y="2472"/>
                  </a:lnTo>
                  <a:lnTo>
                    <a:pt x="411" y="2507"/>
                  </a:lnTo>
                  <a:lnTo>
                    <a:pt x="389" y="2538"/>
                  </a:lnTo>
                  <a:lnTo>
                    <a:pt x="363" y="2564"/>
                  </a:lnTo>
                  <a:lnTo>
                    <a:pt x="332" y="2587"/>
                  </a:lnTo>
                  <a:lnTo>
                    <a:pt x="298" y="2602"/>
                  </a:lnTo>
                  <a:lnTo>
                    <a:pt x="260" y="2613"/>
                  </a:lnTo>
                  <a:lnTo>
                    <a:pt x="221" y="2616"/>
                  </a:lnTo>
                  <a:lnTo>
                    <a:pt x="181" y="2613"/>
                  </a:lnTo>
                  <a:lnTo>
                    <a:pt x="144" y="2602"/>
                  </a:lnTo>
                  <a:lnTo>
                    <a:pt x="110" y="2587"/>
                  </a:lnTo>
                  <a:lnTo>
                    <a:pt x="79" y="2564"/>
                  </a:lnTo>
                  <a:lnTo>
                    <a:pt x="52" y="2538"/>
                  </a:lnTo>
                  <a:lnTo>
                    <a:pt x="30" y="2507"/>
                  </a:lnTo>
                  <a:lnTo>
                    <a:pt x="13" y="2472"/>
                  </a:lnTo>
                  <a:lnTo>
                    <a:pt x="3" y="2435"/>
                  </a:lnTo>
                  <a:lnTo>
                    <a:pt x="0" y="2395"/>
                  </a:lnTo>
                  <a:lnTo>
                    <a:pt x="0" y="221"/>
                  </a:lnTo>
                  <a:lnTo>
                    <a:pt x="3" y="182"/>
                  </a:lnTo>
                  <a:lnTo>
                    <a:pt x="13" y="144"/>
                  </a:lnTo>
                  <a:lnTo>
                    <a:pt x="30" y="110"/>
                  </a:lnTo>
                  <a:lnTo>
                    <a:pt x="52" y="79"/>
                  </a:lnTo>
                  <a:lnTo>
                    <a:pt x="79" y="53"/>
                  </a:lnTo>
                  <a:lnTo>
                    <a:pt x="110"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9"/>
            <p:cNvSpPr>
              <a:spLocks/>
            </p:cNvSpPr>
            <p:nvPr userDrawn="1"/>
          </p:nvSpPr>
          <p:spPr bwMode="auto">
            <a:xfrm>
              <a:off x="7673975" y="5726113"/>
              <a:ext cx="127000" cy="68263"/>
            </a:xfrm>
            <a:custGeom>
              <a:avLst/>
              <a:gdLst>
                <a:gd name="T0" fmla="*/ 351 w 480"/>
                <a:gd name="T1" fmla="*/ 0 h 257"/>
                <a:gd name="T2" fmla="*/ 381 w 480"/>
                <a:gd name="T3" fmla="*/ 4 h 257"/>
                <a:gd name="T4" fmla="*/ 408 w 480"/>
                <a:gd name="T5" fmla="*/ 13 h 257"/>
                <a:gd name="T6" fmla="*/ 432 w 480"/>
                <a:gd name="T7" fmla="*/ 27 h 257"/>
                <a:gd name="T8" fmla="*/ 451 w 480"/>
                <a:gd name="T9" fmla="*/ 47 h 257"/>
                <a:gd name="T10" fmla="*/ 467 w 480"/>
                <a:gd name="T11" fmla="*/ 70 h 257"/>
                <a:gd name="T12" fmla="*/ 476 w 480"/>
                <a:gd name="T13" fmla="*/ 96 h 257"/>
                <a:gd name="T14" fmla="*/ 480 w 480"/>
                <a:gd name="T15" fmla="*/ 126 h 257"/>
                <a:gd name="T16" fmla="*/ 477 w 480"/>
                <a:gd name="T17" fmla="*/ 155 h 257"/>
                <a:gd name="T18" fmla="*/ 468 w 480"/>
                <a:gd name="T19" fmla="*/ 181 h 257"/>
                <a:gd name="T20" fmla="*/ 453 w 480"/>
                <a:gd name="T21" fmla="*/ 205 h 257"/>
                <a:gd name="T22" fmla="*/ 434 w 480"/>
                <a:gd name="T23" fmla="*/ 226 h 257"/>
                <a:gd name="T24" fmla="*/ 410 w 480"/>
                <a:gd name="T25" fmla="*/ 240 h 257"/>
                <a:gd name="T26" fmla="*/ 384 w 480"/>
                <a:gd name="T27" fmla="*/ 251 h 257"/>
                <a:gd name="T28" fmla="*/ 355 w 480"/>
                <a:gd name="T29" fmla="*/ 254 h 257"/>
                <a:gd name="T30" fmla="*/ 129 w 480"/>
                <a:gd name="T31" fmla="*/ 257 h 257"/>
                <a:gd name="T32" fmla="*/ 100 w 480"/>
                <a:gd name="T33" fmla="*/ 254 h 257"/>
                <a:gd name="T34" fmla="*/ 73 w 480"/>
                <a:gd name="T35" fmla="*/ 245 h 257"/>
                <a:gd name="T36" fmla="*/ 49 w 480"/>
                <a:gd name="T37" fmla="*/ 230 h 257"/>
                <a:gd name="T38" fmla="*/ 29 w 480"/>
                <a:gd name="T39" fmla="*/ 211 h 257"/>
                <a:gd name="T40" fmla="*/ 14 w 480"/>
                <a:gd name="T41" fmla="*/ 187 h 257"/>
                <a:gd name="T42" fmla="*/ 3 w 480"/>
                <a:gd name="T43" fmla="*/ 161 h 257"/>
                <a:gd name="T44" fmla="*/ 0 w 480"/>
                <a:gd name="T45" fmla="*/ 132 h 257"/>
                <a:gd name="T46" fmla="*/ 3 w 480"/>
                <a:gd name="T47" fmla="*/ 102 h 257"/>
                <a:gd name="T48" fmla="*/ 12 w 480"/>
                <a:gd name="T49" fmla="*/ 76 h 257"/>
                <a:gd name="T50" fmla="*/ 27 w 480"/>
                <a:gd name="T51" fmla="*/ 52 h 257"/>
                <a:gd name="T52" fmla="*/ 46 w 480"/>
                <a:gd name="T53" fmla="*/ 32 h 257"/>
                <a:gd name="T54" fmla="*/ 70 w 480"/>
                <a:gd name="T55" fmla="*/ 17 h 257"/>
                <a:gd name="T56" fmla="*/ 96 w 480"/>
                <a:gd name="T57" fmla="*/ 7 h 257"/>
                <a:gd name="T58" fmla="*/ 126 w 480"/>
                <a:gd name="T59" fmla="*/ 4 h 257"/>
                <a:gd name="T60" fmla="*/ 351 w 480"/>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0" h="257">
                  <a:moveTo>
                    <a:pt x="351" y="0"/>
                  </a:moveTo>
                  <a:lnTo>
                    <a:pt x="381" y="4"/>
                  </a:lnTo>
                  <a:lnTo>
                    <a:pt x="408" y="13"/>
                  </a:lnTo>
                  <a:lnTo>
                    <a:pt x="432" y="27"/>
                  </a:lnTo>
                  <a:lnTo>
                    <a:pt x="451" y="47"/>
                  </a:lnTo>
                  <a:lnTo>
                    <a:pt x="467" y="70"/>
                  </a:lnTo>
                  <a:lnTo>
                    <a:pt x="476" y="96"/>
                  </a:lnTo>
                  <a:lnTo>
                    <a:pt x="480"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29" y="211"/>
                  </a:lnTo>
                  <a:lnTo>
                    <a:pt x="14" y="187"/>
                  </a:lnTo>
                  <a:lnTo>
                    <a:pt x="3" y="161"/>
                  </a:lnTo>
                  <a:lnTo>
                    <a:pt x="0" y="132"/>
                  </a:lnTo>
                  <a:lnTo>
                    <a:pt x="3" y="102"/>
                  </a:lnTo>
                  <a:lnTo>
                    <a:pt x="12" y="76"/>
                  </a:lnTo>
                  <a:lnTo>
                    <a:pt x="27" y="52"/>
                  </a:lnTo>
                  <a:lnTo>
                    <a:pt x="46" y="32"/>
                  </a:lnTo>
                  <a:lnTo>
                    <a:pt x="70" y="17"/>
                  </a:lnTo>
                  <a:lnTo>
                    <a:pt x="96"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0"/>
            <p:cNvSpPr>
              <a:spLocks/>
            </p:cNvSpPr>
            <p:nvPr userDrawn="1"/>
          </p:nvSpPr>
          <p:spPr bwMode="auto">
            <a:xfrm>
              <a:off x="7742238" y="5629275"/>
              <a:ext cx="117475" cy="692150"/>
            </a:xfrm>
            <a:custGeom>
              <a:avLst/>
              <a:gdLst>
                <a:gd name="T0" fmla="*/ 221 w 441"/>
                <a:gd name="T1" fmla="*/ 0 h 2616"/>
                <a:gd name="T2" fmla="*/ 261 w 441"/>
                <a:gd name="T3" fmla="*/ 4 h 2616"/>
                <a:gd name="T4" fmla="*/ 298 w 441"/>
                <a:gd name="T5" fmla="*/ 14 h 2616"/>
                <a:gd name="T6" fmla="*/ 332 w 441"/>
                <a:gd name="T7" fmla="*/ 31 h 2616"/>
                <a:gd name="T8" fmla="*/ 363 w 441"/>
                <a:gd name="T9" fmla="*/ 53 h 2616"/>
                <a:gd name="T10" fmla="*/ 390 w 441"/>
                <a:gd name="T11" fmla="*/ 79 h 2616"/>
                <a:gd name="T12" fmla="*/ 412 w 441"/>
                <a:gd name="T13" fmla="*/ 110 h 2616"/>
                <a:gd name="T14" fmla="*/ 428 w 441"/>
                <a:gd name="T15" fmla="*/ 144 h 2616"/>
                <a:gd name="T16" fmla="*/ 438 w 441"/>
                <a:gd name="T17" fmla="*/ 182 h 2616"/>
                <a:gd name="T18" fmla="*/ 441 w 441"/>
                <a:gd name="T19" fmla="*/ 221 h 2616"/>
                <a:gd name="T20" fmla="*/ 441 w 441"/>
                <a:gd name="T21" fmla="*/ 2395 h 2616"/>
                <a:gd name="T22" fmla="*/ 438 w 441"/>
                <a:gd name="T23" fmla="*/ 2435 h 2616"/>
                <a:gd name="T24" fmla="*/ 428 w 441"/>
                <a:gd name="T25" fmla="*/ 2472 h 2616"/>
                <a:gd name="T26" fmla="*/ 412 w 441"/>
                <a:gd name="T27" fmla="*/ 2507 h 2616"/>
                <a:gd name="T28" fmla="*/ 390 w 441"/>
                <a:gd name="T29" fmla="*/ 2538 h 2616"/>
                <a:gd name="T30" fmla="*/ 363 w 441"/>
                <a:gd name="T31" fmla="*/ 2564 h 2616"/>
                <a:gd name="T32" fmla="*/ 332 w 441"/>
                <a:gd name="T33" fmla="*/ 2587 h 2616"/>
                <a:gd name="T34" fmla="*/ 298 w 441"/>
                <a:gd name="T35" fmla="*/ 2602 h 2616"/>
                <a:gd name="T36" fmla="*/ 261 w 441"/>
                <a:gd name="T37" fmla="*/ 2613 h 2616"/>
                <a:gd name="T38" fmla="*/ 221 w 441"/>
                <a:gd name="T39" fmla="*/ 2616 h 2616"/>
                <a:gd name="T40" fmla="*/ 182 w 441"/>
                <a:gd name="T41" fmla="*/ 2613 h 2616"/>
                <a:gd name="T42" fmla="*/ 144 w 441"/>
                <a:gd name="T43" fmla="*/ 2602 h 2616"/>
                <a:gd name="T44" fmla="*/ 109 w 441"/>
                <a:gd name="T45" fmla="*/ 2587 h 2616"/>
                <a:gd name="T46" fmla="*/ 79 w 441"/>
                <a:gd name="T47" fmla="*/ 2564 h 2616"/>
                <a:gd name="T48" fmla="*/ 53 w 441"/>
                <a:gd name="T49" fmla="*/ 2538 h 2616"/>
                <a:gd name="T50" fmla="*/ 31 w 441"/>
                <a:gd name="T51" fmla="*/ 2507 h 2616"/>
                <a:gd name="T52" fmla="*/ 14 w 441"/>
                <a:gd name="T53" fmla="*/ 2472 h 2616"/>
                <a:gd name="T54" fmla="*/ 4 w 441"/>
                <a:gd name="T55" fmla="*/ 2435 h 2616"/>
                <a:gd name="T56" fmla="*/ 0 w 441"/>
                <a:gd name="T57" fmla="*/ 2395 h 2616"/>
                <a:gd name="T58" fmla="*/ 0 w 441"/>
                <a:gd name="T59" fmla="*/ 221 h 2616"/>
                <a:gd name="T60" fmla="*/ 4 w 441"/>
                <a:gd name="T61" fmla="*/ 182 h 2616"/>
                <a:gd name="T62" fmla="*/ 14 w 441"/>
                <a:gd name="T63" fmla="*/ 144 h 2616"/>
                <a:gd name="T64" fmla="*/ 31 w 441"/>
                <a:gd name="T65" fmla="*/ 110 h 2616"/>
                <a:gd name="T66" fmla="*/ 53 w 441"/>
                <a:gd name="T67" fmla="*/ 79 h 2616"/>
                <a:gd name="T68" fmla="*/ 79 w 441"/>
                <a:gd name="T69" fmla="*/ 53 h 2616"/>
                <a:gd name="T70" fmla="*/ 109 w 441"/>
                <a:gd name="T71" fmla="*/ 31 h 2616"/>
                <a:gd name="T72" fmla="*/ 144 w 441"/>
                <a:gd name="T73" fmla="*/ 14 h 2616"/>
                <a:gd name="T74" fmla="*/ 182 w 441"/>
                <a:gd name="T75" fmla="*/ 4 h 2616"/>
                <a:gd name="T76" fmla="*/ 221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1" y="0"/>
                  </a:moveTo>
                  <a:lnTo>
                    <a:pt x="261" y="4"/>
                  </a:lnTo>
                  <a:lnTo>
                    <a:pt x="298" y="14"/>
                  </a:lnTo>
                  <a:lnTo>
                    <a:pt x="332" y="31"/>
                  </a:lnTo>
                  <a:lnTo>
                    <a:pt x="363" y="53"/>
                  </a:lnTo>
                  <a:lnTo>
                    <a:pt x="390" y="79"/>
                  </a:lnTo>
                  <a:lnTo>
                    <a:pt x="412" y="110"/>
                  </a:lnTo>
                  <a:lnTo>
                    <a:pt x="428" y="144"/>
                  </a:lnTo>
                  <a:lnTo>
                    <a:pt x="438" y="182"/>
                  </a:lnTo>
                  <a:lnTo>
                    <a:pt x="441" y="221"/>
                  </a:lnTo>
                  <a:lnTo>
                    <a:pt x="441" y="2395"/>
                  </a:lnTo>
                  <a:lnTo>
                    <a:pt x="438" y="2435"/>
                  </a:lnTo>
                  <a:lnTo>
                    <a:pt x="428" y="2472"/>
                  </a:lnTo>
                  <a:lnTo>
                    <a:pt x="412" y="2507"/>
                  </a:lnTo>
                  <a:lnTo>
                    <a:pt x="390" y="2538"/>
                  </a:lnTo>
                  <a:lnTo>
                    <a:pt x="363" y="2564"/>
                  </a:lnTo>
                  <a:lnTo>
                    <a:pt x="332" y="2587"/>
                  </a:lnTo>
                  <a:lnTo>
                    <a:pt x="298" y="2602"/>
                  </a:lnTo>
                  <a:lnTo>
                    <a:pt x="261" y="2613"/>
                  </a:lnTo>
                  <a:lnTo>
                    <a:pt x="221" y="2616"/>
                  </a:lnTo>
                  <a:lnTo>
                    <a:pt x="182" y="2613"/>
                  </a:lnTo>
                  <a:lnTo>
                    <a:pt x="144" y="2602"/>
                  </a:lnTo>
                  <a:lnTo>
                    <a:pt x="109" y="2587"/>
                  </a:lnTo>
                  <a:lnTo>
                    <a:pt x="79" y="2564"/>
                  </a:lnTo>
                  <a:lnTo>
                    <a:pt x="53" y="2538"/>
                  </a:lnTo>
                  <a:lnTo>
                    <a:pt x="31" y="2507"/>
                  </a:lnTo>
                  <a:lnTo>
                    <a:pt x="14" y="2472"/>
                  </a:lnTo>
                  <a:lnTo>
                    <a:pt x="4" y="2435"/>
                  </a:lnTo>
                  <a:lnTo>
                    <a:pt x="0" y="2395"/>
                  </a:lnTo>
                  <a:lnTo>
                    <a:pt x="0" y="221"/>
                  </a:lnTo>
                  <a:lnTo>
                    <a:pt x="4" y="182"/>
                  </a:lnTo>
                  <a:lnTo>
                    <a:pt x="14" y="144"/>
                  </a:lnTo>
                  <a:lnTo>
                    <a:pt x="31" y="110"/>
                  </a:lnTo>
                  <a:lnTo>
                    <a:pt x="53" y="79"/>
                  </a:lnTo>
                  <a:lnTo>
                    <a:pt x="79" y="53"/>
                  </a:lnTo>
                  <a:lnTo>
                    <a:pt x="109"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p:cNvSpPr>
            <p:nvPr userDrawn="1"/>
          </p:nvSpPr>
          <p:spPr bwMode="auto">
            <a:xfrm>
              <a:off x="8532813" y="5726113"/>
              <a:ext cx="127000" cy="68263"/>
            </a:xfrm>
            <a:custGeom>
              <a:avLst/>
              <a:gdLst>
                <a:gd name="T0" fmla="*/ 351 w 481"/>
                <a:gd name="T1" fmla="*/ 0 h 257"/>
                <a:gd name="T2" fmla="*/ 381 w 481"/>
                <a:gd name="T3" fmla="*/ 4 h 257"/>
                <a:gd name="T4" fmla="*/ 408 w 481"/>
                <a:gd name="T5" fmla="*/ 13 h 257"/>
                <a:gd name="T6" fmla="*/ 432 w 481"/>
                <a:gd name="T7" fmla="*/ 27 h 257"/>
                <a:gd name="T8" fmla="*/ 451 w 481"/>
                <a:gd name="T9" fmla="*/ 47 h 257"/>
                <a:gd name="T10" fmla="*/ 467 w 481"/>
                <a:gd name="T11" fmla="*/ 70 h 257"/>
                <a:gd name="T12" fmla="*/ 477 w 481"/>
                <a:gd name="T13" fmla="*/ 96 h 257"/>
                <a:gd name="T14" fmla="*/ 481 w 481"/>
                <a:gd name="T15" fmla="*/ 126 h 257"/>
                <a:gd name="T16" fmla="*/ 477 w 481"/>
                <a:gd name="T17" fmla="*/ 155 h 257"/>
                <a:gd name="T18" fmla="*/ 468 w 481"/>
                <a:gd name="T19" fmla="*/ 181 h 257"/>
                <a:gd name="T20" fmla="*/ 453 w 481"/>
                <a:gd name="T21" fmla="*/ 205 h 257"/>
                <a:gd name="T22" fmla="*/ 434 w 481"/>
                <a:gd name="T23" fmla="*/ 226 h 257"/>
                <a:gd name="T24" fmla="*/ 410 w 481"/>
                <a:gd name="T25" fmla="*/ 240 h 257"/>
                <a:gd name="T26" fmla="*/ 384 w 481"/>
                <a:gd name="T27" fmla="*/ 251 h 257"/>
                <a:gd name="T28" fmla="*/ 355 w 481"/>
                <a:gd name="T29" fmla="*/ 254 h 257"/>
                <a:gd name="T30" fmla="*/ 129 w 481"/>
                <a:gd name="T31" fmla="*/ 257 h 257"/>
                <a:gd name="T32" fmla="*/ 100 w 481"/>
                <a:gd name="T33" fmla="*/ 254 h 257"/>
                <a:gd name="T34" fmla="*/ 73 w 481"/>
                <a:gd name="T35" fmla="*/ 245 h 257"/>
                <a:gd name="T36" fmla="*/ 49 w 481"/>
                <a:gd name="T37" fmla="*/ 230 h 257"/>
                <a:gd name="T38" fmla="*/ 30 w 481"/>
                <a:gd name="T39" fmla="*/ 211 h 257"/>
                <a:gd name="T40" fmla="*/ 14 w 481"/>
                <a:gd name="T41" fmla="*/ 187 h 257"/>
                <a:gd name="T42" fmla="*/ 4 w 481"/>
                <a:gd name="T43" fmla="*/ 161 h 257"/>
                <a:gd name="T44" fmla="*/ 0 w 481"/>
                <a:gd name="T45" fmla="*/ 132 h 257"/>
                <a:gd name="T46" fmla="*/ 4 w 481"/>
                <a:gd name="T47" fmla="*/ 102 h 257"/>
                <a:gd name="T48" fmla="*/ 13 w 481"/>
                <a:gd name="T49" fmla="*/ 76 h 257"/>
                <a:gd name="T50" fmla="*/ 27 w 481"/>
                <a:gd name="T51" fmla="*/ 52 h 257"/>
                <a:gd name="T52" fmla="*/ 47 w 481"/>
                <a:gd name="T53" fmla="*/ 32 h 257"/>
                <a:gd name="T54" fmla="*/ 70 w 481"/>
                <a:gd name="T55" fmla="*/ 17 h 257"/>
                <a:gd name="T56" fmla="*/ 97 w 481"/>
                <a:gd name="T57" fmla="*/ 7 h 257"/>
                <a:gd name="T58" fmla="*/ 126 w 481"/>
                <a:gd name="T59" fmla="*/ 4 h 257"/>
                <a:gd name="T60" fmla="*/ 351 w 481"/>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257">
                  <a:moveTo>
                    <a:pt x="351" y="0"/>
                  </a:moveTo>
                  <a:lnTo>
                    <a:pt x="381" y="4"/>
                  </a:lnTo>
                  <a:lnTo>
                    <a:pt x="408" y="13"/>
                  </a:lnTo>
                  <a:lnTo>
                    <a:pt x="432" y="27"/>
                  </a:lnTo>
                  <a:lnTo>
                    <a:pt x="451" y="47"/>
                  </a:lnTo>
                  <a:lnTo>
                    <a:pt x="467" y="70"/>
                  </a:lnTo>
                  <a:lnTo>
                    <a:pt x="477" y="96"/>
                  </a:lnTo>
                  <a:lnTo>
                    <a:pt x="481"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30" y="211"/>
                  </a:lnTo>
                  <a:lnTo>
                    <a:pt x="14" y="187"/>
                  </a:lnTo>
                  <a:lnTo>
                    <a:pt x="4" y="161"/>
                  </a:lnTo>
                  <a:lnTo>
                    <a:pt x="0" y="132"/>
                  </a:lnTo>
                  <a:lnTo>
                    <a:pt x="4" y="102"/>
                  </a:lnTo>
                  <a:lnTo>
                    <a:pt x="13" y="76"/>
                  </a:lnTo>
                  <a:lnTo>
                    <a:pt x="27" y="52"/>
                  </a:lnTo>
                  <a:lnTo>
                    <a:pt x="47" y="32"/>
                  </a:lnTo>
                  <a:lnTo>
                    <a:pt x="70" y="17"/>
                  </a:lnTo>
                  <a:lnTo>
                    <a:pt x="97"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p:cNvSpPr>
            <p:nvPr userDrawn="1"/>
          </p:nvSpPr>
          <p:spPr bwMode="auto">
            <a:xfrm>
              <a:off x="8474075"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4 w 442"/>
                <a:gd name="T9" fmla="*/ 53 h 2616"/>
                <a:gd name="T10" fmla="*/ 390 w 442"/>
                <a:gd name="T11" fmla="*/ 79 h 2616"/>
                <a:gd name="T12" fmla="*/ 412 w 442"/>
                <a:gd name="T13" fmla="*/ 110 h 2616"/>
                <a:gd name="T14" fmla="*/ 429 w 442"/>
                <a:gd name="T15" fmla="*/ 144 h 2616"/>
                <a:gd name="T16" fmla="*/ 439 w 442"/>
                <a:gd name="T17" fmla="*/ 182 h 2616"/>
                <a:gd name="T18" fmla="*/ 442 w 442"/>
                <a:gd name="T19" fmla="*/ 221 h 2616"/>
                <a:gd name="T20" fmla="*/ 442 w 442"/>
                <a:gd name="T21" fmla="*/ 2395 h 2616"/>
                <a:gd name="T22" fmla="*/ 439 w 442"/>
                <a:gd name="T23" fmla="*/ 2435 h 2616"/>
                <a:gd name="T24" fmla="*/ 429 w 442"/>
                <a:gd name="T25" fmla="*/ 2472 h 2616"/>
                <a:gd name="T26" fmla="*/ 412 w 442"/>
                <a:gd name="T27" fmla="*/ 2507 h 2616"/>
                <a:gd name="T28" fmla="*/ 390 w 442"/>
                <a:gd name="T29" fmla="*/ 2538 h 2616"/>
                <a:gd name="T30" fmla="*/ 364 w 442"/>
                <a:gd name="T31" fmla="*/ 2564 h 2616"/>
                <a:gd name="T32" fmla="*/ 332 w 442"/>
                <a:gd name="T33" fmla="*/ 2587 h 2616"/>
                <a:gd name="T34" fmla="*/ 298 w 442"/>
                <a:gd name="T35" fmla="*/ 2602 h 2616"/>
                <a:gd name="T36" fmla="*/ 261 w 442"/>
                <a:gd name="T37" fmla="*/ 2613 h 2616"/>
                <a:gd name="T38" fmla="*/ 221 w 442"/>
                <a:gd name="T39" fmla="*/ 2616 h 2616"/>
                <a:gd name="T40" fmla="*/ 182 w 442"/>
                <a:gd name="T41" fmla="*/ 2613 h 2616"/>
                <a:gd name="T42" fmla="*/ 144 w 442"/>
                <a:gd name="T43" fmla="*/ 2602 h 2616"/>
                <a:gd name="T44" fmla="*/ 110 w 442"/>
                <a:gd name="T45" fmla="*/ 2587 h 2616"/>
                <a:gd name="T46" fmla="*/ 80 w 442"/>
                <a:gd name="T47" fmla="*/ 2564 h 2616"/>
                <a:gd name="T48" fmla="*/ 52 w 442"/>
                <a:gd name="T49" fmla="*/ 2538 h 2616"/>
                <a:gd name="T50" fmla="*/ 31 w 442"/>
                <a:gd name="T51" fmla="*/ 2507 h 2616"/>
                <a:gd name="T52" fmla="*/ 15 w 442"/>
                <a:gd name="T53" fmla="*/ 2472 h 2616"/>
                <a:gd name="T54" fmla="*/ 5 w 442"/>
                <a:gd name="T55" fmla="*/ 2435 h 2616"/>
                <a:gd name="T56" fmla="*/ 0 w 442"/>
                <a:gd name="T57" fmla="*/ 2395 h 2616"/>
                <a:gd name="T58" fmla="*/ 0 w 442"/>
                <a:gd name="T59" fmla="*/ 221 h 2616"/>
                <a:gd name="T60" fmla="*/ 5 w 442"/>
                <a:gd name="T61" fmla="*/ 182 h 2616"/>
                <a:gd name="T62" fmla="*/ 15 w 442"/>
                <a:gd name="T63" fmla="*/ 144 h 2616"/>
                <a:gd name="T64" fmla="*/ 31 w 442"/>
                <a:gd name="T65" fmla="*/ 110 h 2616"/>
                <a:gd name="T66" fmla="*/ 52 w 442"/>
                <a:gd name="T67" fmla="*/ 79 h 2616"/>
                <a:gd name="T68" fmla="*/ 80 w 442"/>
                <a:gd name="T69" fmla="*/ 53 h 2616"/>
                <a:gd name="T70" fmla="*/ 110 w 442"/>
                <a:gd name="T71" fmla="*/ 31 h 2616"/>
                <a:gd name="T72" fmla="*/ 144 w 442"/>
                <a:gd name="T73" fmla="*/ 14 h 2616"/>
                <a:gd name="T74" fmla="*/ 182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4" y="53"/>
                  </a:lnTo>
                  <a:lnTo>
                    <a:pt x="390" y="79"/>
                  </a:lnTo>
                  <a:lnTo>
                    <a:pt x="412" y="110"/>
                  </a:lnTo>
                  <a:lnTo>
                    <a:pt x="429" y="144"/>
                  </a:lnTo>
                  <a:lnTo>
                    <a:pt x="439" y="182"/>
                  </a:lnTo>
                  <a:lnTo>
                    <a:pt x="442" y="221"/>
                  </a:lnTo>
                  <a:lnTo>
                    <a:pt x="442" y="2395"/>
                  </a:lnTo>
                  <a:lnTo>
                    <a:pt x="439" y="2435"/>
                  </a:lnTo>
                  <a:lnTo>
                    <a:pt x="429" y="2472"/>
                  </a:lnTo>
                  <a:lnTo>
                    <a:pt x="412" y="2507"/>
                  </a:lnTo>
                  <a:lnTo>
                    <a:pt x="390" y="2538"/>
                  </a:lnTo>
                  <a:lnTo>
                    <a:pt x="364" y="2564"/>
                  </a:lnTo>
                  <a:lnTo>
                    <a:pt x="332" y="2587"/>
                  </a:lnTo>
                  <a:lnTo>
                    <a:pt x="298" y="2602"/>
                  </a:lnTo>
                  <a:lnTo>
                    <a:pt x="261" y="2613"/>
                  </a:lnTo>
                  <a:lnTo>
                    <a:pt x="221" y="2616"/>
                  </a:lnTo>
                  <a:lnTo>
                    <a:pt x="182" y="2613"/>
                  </a:lnTo>
                  <a:lnTo>
                    <a:pt x="144" y="2602"/>
                  </a:lnTo>
                  <a:lnTo>
                    <a:pt x="110" y="2587"/>
                  </a:lnTo>
                  <a:lnTo>
                    <a:pt x="80" y="2564"/>
                  </a:lnTo>
                  <a:lnTo>
                    <a:pt x="52" y="2538"/>
                  </a:lnTo>
                  <a:lnTo>
                    <a:pt x="31" y="2507"/>
                  </a:lnTo>
                  <a:lnTo>
                    <a:pt x="15" y="2472"/>
                  </a:lnTo>
                  <a:lnTo>
                    <a:pt x="5" y="2435"/>
                  </a:lnTo>
                  <a:lnTo>
                    <a:pt x="0" y="2395"/>
                  </a:lnTo>
                  <a:lnTo>
                    <a:pt x="0" y="221"/>
                  </a:lnTo>
                  <a:lnTo>
                    <a:pt x="5" y="182"/>
                  </a:lnTo>
                  <a:lnTo>
                    <a:pt x="15" y="144"/>
                  </a:lnTo>
                  <a:lnTo>
                    <a:pt x="31" y="110"/>
                  </a:lnTo>
                  <a:lnTo>
                    <a:pt x="52" y="79"/>
                  </a:lnTo>
                  <a:lnTo>
                    <a:pt x="80" y="53"/>
                  </a:lnTo>
                  <a:lnTo>
                    <a:pt x="110"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934598973"/>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bsah – lidé">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lidé</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p:cNvSpPr>
          <p:nvPr userDrawn="1"/>
        </p:nvSpPr>
        <p:spPr bwMode="auto">
          <a:xfrm>
            <a:off x="7735890" y="5488473"/>
            <a:ext cx="950913" cy="868363"/>
          </a:xfrm>
          <a:custGeom>
            <a:avLst/>
            <a:gdLst>
              <a:gd name="T0" fmla="*/ 1199 w 3591"/>
              <a:gd name="T1" fmla="*/ 11 h 3285"/>
              <a:gd name="T2" fmla="*/ 1414 w 3591"/>
              <a:gd name="T3" fmla="*/ 65 h 3285"/>
              <a:gd name="T4" fmla="*/ 1616 w 3591"/>
              <a:gd name="T5" fmla="*/ 165 h 3285"/>
              <a:gd name="T6" fmla="*/ 1796 w 3591"/>
              <a:gd name="T7" fmla="*/ 310 h 3285"/>
              <a:gd name="T8" fmla="*/ 1977 w 3591"/>
              <a:gd name="T9" fmla="*/ 165 h 3285"/>
              <a:gd name="T10" fmla="*/ 2177 w 3591"/>
              <a:gd name="T11" fmla="*/ 65 h 3285"/>
              <a:gd name="T12" fmla="*/ 2392 w 3591"/>
              <a:gd name="T13" fmla="*/ 11 h 3285"/>
              <a:gd name="T14" fmla="*/ 2612 w 3591"/>
              <a:gd name="T15" fmla="*/ 2 h 3285"/>
              <a:gd name="T16" fmla="*/ 2830 w 3591"/>
              <a:gd name="T17" fmla="*/ 41 h 3285"/>
              <a:gd name="T18" fmla="*/ 3036 w 3591"/>
              <a:gd name="T19" fmla="*/ 124 h 3285"/>
              <a:gd name="T20" fmla="*/ 3226 w 3591"/>
              <a:gd name="T21" fmla="*/ 253 h 3285"/>
              <a:gd name="T22" fmla="*/ 3385 w 3591"/>
              <a:gd name="T23" fmla="*/ 424 h 3285"/>
              <a:gd name="T24" fmla="*/ 3501 w 3591"/>
              <a:gd name="T25" fmla="*/ 619 h 3285"/>
              <a:gd name="T26" fmla="*/ 3569 w 3591"/>
              <a:gd name="T27" fmla="*/ 830 h 3285"/>
              <a:gd name="T28" fmla="*/ 3591 w 3591"/>
              <a:gd name="T29" fmla="*/ 1052 h 3285"/>
              <a:gd name="T30" fmla="*/ 3565 w 3591"/>
              <a:gd name="T31" fmla="*/ 1274 h 3285"/>
              <a:gd name="T32" fmla="*/ 3490 w 3591"/>
              <a:gd name="T33" fmla="*/ 1494 h 3285"/>
              <a:gd name="T34" fmla="*/ 3363 w 3591"/>
              <a:gd name="T35" fmla="*/ 1701 h 3285"/>
              <a:gd name="T36" fmla="*/ 3202 w 3591"/>
              <a:gd name="T37" fmla="*/ 1879 h 3285"/>
              <a:gd name="T38" fmla="*/ 3043 w 3591"/>
              <a:gd name="T39" fmla="*/ 2038 h 3285"/>
              <a:gd name="T40" fmla="*/ 2873 w 3591"/>
              <a:gd name="T41" fmla="*/ 2207 h 3285"/>
              <a:gd name="T42" fmla="*/ 2700 w 3591"/>
              <a:gd name="T43" fmla="*/ 2381 h 3285"/>
              <a:gd name="T44" fmla="*/ 2528 w 3591"/>
              <a:gd name="T45" fmla="*/ 2553 h 3285"/>
              <a:gd name="T46" fmla="*/ 2360 w 3591"/>
              <a:gd name="T47" fmla="*/ 2721 h 3285"/>
              <a:gd name="T48" fmla="*/ 2204 w 3591"/>
              <a:gd name="T49" fmla="*/ 2877 h 3285"/>
              <a:gd name="T50" fmla="*/ 2064 w 3591"/>
              <a:gd name="T51" fmla="*/ 3017 h 3285"/>
              <a:gd name="T52" fmla="*/ 1946 w 3591"/>
              <a:gd name="T53" fmla="*/ 3136 h 3285"/>
              <a:gd name="T54" fmla="*/ 1855 w 3591"/>
              <a:gd name="T55" fmla="*/ 3226 h 3285"/>
              <a:gd name="T56" fmla="*/ 1796 w 3591"/>
              <a:gd name="T57" fmla="*/ 3285 h 3285"/>
              <a:gd name="T58" fmla="*/ 1737 w 3591"/>
              <a:gd name="T59" fmla="*/ 3226 h 3285"/>
              <a:gd name="T60" fmla="*/ 1646 w 3591"/>
              <a:gd name="T61" fmla="*/ 3136 h 3285"/>
              <a:gd name="T62" fmla="*/ 1527 w 3591"/>
              <a:gd name="T63" fmla="*/ 3017 h 3285"/>
              <a:gd name="T64" fmla="*/ 1388 w 3591"/>
              <a:gd name="T65" fmla="*/ 2877 h 3285"/>
              <a:gd name="T66" fmla="*/ 1232 w 3591"/>
              <a:gd name="T67" fmla="*/ 2721 h 3285"/>
              <a:gd name="T68" fmla="*/ 1065 w 3591"/>
              <a:gd name="T69" fmla="*/ 2553 h 3285"/>
              <a:gd name="T70" fmla="*/ 891 w 3591"/>
              <a:gd name="T71" fmla="*/ 2381 h 3285"/>
              <a:gd name="T72" fmla="*/ 718 w 3591"/>
              <a:gd name="T73" fmla="*/ 2207 h 3285"/>
              <a:gd name="T74" fmla="*/ 549 w 3591"/>
              <a:gd name="T75" fmla="*/ 2038 h 3285"/>
              <a:gd name="T76" fmla="*/ 389 w 3591"/>
              <a:gd name="T77" fmla="*/ 1879 h 3285"/>
              <a:gd name="T78" fmla="*/ 228 w 3591"/>
              <a:gd name="T79" fmla="*/ 1701 h 3285"/>
              <a:gd name="T80" fmla="*/ 103 w 3591"/>
              <a:gd name="T81" fmla="*/ 1494 h 3285"/>
              <a:gd name="T82" fmla="*/ 26 w 3591"/>
              <a:gd name="T83" fmla="*/ 1274 h 3285"/>
              <a:gd name="T84" fmla="*/ 0 w 3591"/>
              <a:gd name="T85" fmla="*/ 1052 h 3285"/>
              <a:gd name="T86" fmla="*/ 22 w 3591"/>
              <a:gd name="T87" fmla="*/ 830 h 3285"/>
              <a:gd name="T88" fmla="*/ 91 w 3591"/>
              <a:gd name="T89" fmla="*/ 619 h 3285"/>
              <a:gd name="T90" fmla="*/ 206 w 3591"/>
              <a:gd name="T91" fmla="*/ 424 h 3285"/>
              <a:gd name="T92" fmla="*/ 367 w 3591"/>
              <a:gd name="T93" fmla="*/ 253 h 3285"/>
              <a:gd name="T94" fmla="*/ 555 w 3591"/>
              <a:gd name="T95" fmla="*/ 124 h 3285"/>
              <a:gd name="T96" fmla="*/ 763 w 3591"/>
              <a:gd name="T97" fmla="*/ 41 h 3285"/>
              <a:gd name="T98" fmla="*/ 980 w 3591"/>
              <a:gd name="T99" fmla="*/ 2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91" h="3285">
                <a:moveTo>
                  <a:pt x="1053" y="0"/>
                </a:moveTo>
                <a:lnTo>
                  <a:pt x="1127" y="2"/>
                </a:lnTo>
                <a:lnTo>
                  <a:pt x="1199" y="11"/>
                </a:lnTo>
                <a:lnTo>
                  <a:pt x="1272" y="24"/>
                </a:lnTo>
                <a:lnTo>
                  <a:pt x="1344" y="42"/>
                </a:lnTo>
                <a:lnTo>
                  <a:pt x="1414" y="65"/>
                </a:lnTo>
                <a:lnTo>
                  <a:pt x="1483" y="93"/>
                </a:lnTo>
                <a:lnTo>
                  <a:pt x="1550" y="127"/>
                </a:lnTo>
                <a:lnTo>
                  <a:pt x="1616" y="165"/>
                </a:lnTo>
                <a:lnTo>
                  <a:pt x="1678" y="209"/>
                </a:lnTo>
                <a:lnTo>
                  <a:pt x="1739" y="257"/>
                </a:lnTo>
                <a:lnTo>
                  <a:pt x="1796" y="310"/>
                </a:lnTo>
                <a:lnTo>
                  <a:pt x="1853" y="257"/>
                </a:lnTo>
                <a:lnTo>
                  <a:pt x="1913" y="209"/>
                </a:lnTo>
                <a:lnTo>
                  <a:pt x="1977" y="165"/>
                </a:lnTo>
                <a:lnTo>
                  <a:pt x="2041" y="127"/>
                </a:lnTo>
                <a:lnTo>
                  <a:pt x="2109" y="93"/>
                </a:lnTo>
                <a:lnTo>
                  <a:pt x="2177" y="65"/>
                </a:lnTo>
                <a:lnTo>
                  <a:pt x="2248" y="42"/>
                </a:lnTo>
                <a:lnTo>
                  <a:pt x="2320" y="24"/>
                </a:lnTo>
                <a:lnTo>
                  <a:pt x="2392" y="11"/>
                </a:lnTo>
                <a:lnTo>
                  <a:pt x="2465" y="2"/>
                </a:lnTo>
                <a:lnTo>
                  <a:pt x="2539" y="0"/>
                </a:lnTo>
                <a:lnTo>
                  <a:pt x="2612" y="2"/>
                </a:lnTo>
                <a:lnTo>
                  <a:pt x="2685" y="10"/>
                </a:lnTo>
                <a:lnTo>
                  <a:pt x="2758" y="22"/>
                </a:lnTo>
                <a:lnTo>
                  <a:pt x="2830" y="41"/>
                </a:lnTo>
                <a:lnTo>
                  <a:pt x="2900" y="62"/>
                </a:lnTo>
                <a:lnTo>
                  <a:pt x="2969" y="91"/>
                </a:lnTo>
                <a:lnTo>
                  <a:pt x="3036" y="124"/>
                </a:lnTo>
                <a:lnTo>
                  <a:pt x="3101" y="162"/>
                </a:lnTo>
                <a:lnTo>
                  <a:pt x="3165" y="204"/>
                </a:lnTo>
                <a:lnTo>
                  <a:pt x="3226" y="253"/>
                </a:lnTo>
                <a:lnTo>
                  <a:pt x="3284" y="306"/>
                </a:lnTo>
                <a:lnTo>
                  <a:pt x="3337" y="364"/>
                </a:lnTo>
                <a:lnTo>
                  <a:pt x="3385" y="424"/>
                </a:lnTo>
                <a:lnTo>
                  <a:pt x="3429" y="487"/>
                </a:lnTo>
                <a:lnTo>
                  <a:pt x="3468" y="552"/>
                </a:lnTo>
                <a:lnTo>
                  <a:pt x="3501" y="619"/>
                </a:lnTo>
                <a:lnTo>
                  <a:pt x="3529" y="688"/>
                </a:lnTo>
                <a:lnTo>
                  <a:pt x="3552" y="758"/>
                </a:lnTo>
                <a:lnTo>
                  <a:pt x="3569" y="830"/>
                </a:lnTo>
                <a:lnTo>
                  <a:pt x="3583" y="904"/>
                </a:lnTo>
                <a:lnTo>
                  <a:pt x="3590" y="977"/>
                </a:lnTo>
                <a:lnTo>
                  <a:pt x="3591" y="1052"/>
                </a:lnTo>
                <a:lnTo>
                  <a:pt x="3588" y="1126"/>
                </a:lnTo>
                <a:lnTo>
                  <a:pt x="3579" y="1200"/>
                </a:lnTo>
                <a:lnTo>
                  <a:pt x="3565" y="1274"/>
                </a:lnTo>
                <a:lnTo>
                  <a:pt x="3545" y="1349"/>
                </a:lnTo>
                <a:lnTo>
                  <a:pt x="3520" y="1422"/>
                </a:lnTo>
                <a:lnTo>
                  <a:pt x="3490" y="1494"/>
                </a:lnTo>
                <a:lnTo>
                  <a:pt x="3453" y="1565"/>
                </a:lnTo>
                <a:lnTo>
                  <a:pt x="3411" y="1633"/>
                </a:lnTo>
                <a:lnTo>
                  <a:pt x="3363" y="1701"/>
                </a:lnTo>
                <a:lnTo>
                  <a:pt x="3311" y="1766"/>
                </a:lnTo>
                <a:lnTo>
                  <a:pt x="3252" y="1829"/>
                </a:lnTo>
                <a:lnTo>
                  <a:pt x="3202" y="1879"/>
                </a:lnTo>
                <a:lnTo>
                  <a:pt x="3151" y="1930"/>
                </a:lnTo>
                <a:lnTo>
                  <a:pt x="3097" y="1984"/>
                </a:lnTo>
                <a:lnTo>
                  <a:pt x="3043" y="2038"/>
                </a:lnTo>
                <a:lnTo>
                  <a:pt x="2988" y="2094"/>
                </a:lnTo>
                <a:lnTo>
                  <a:pt x="2931" y="2149"/>
                </a:lnTo>
                <a:lnTo>
                  <a:pt x="2873" y="2207"/>
                </a:lnTo>
                <a:lnTo>
                  <a:pt x="2817" y="2264"/>
                </a:lnTo>
                <a:lnTo>
                  <a:pt x="2759" y="2323"/>
                </a:lnTo>
                <a:lnTo>
                  <a:pt x="2700" y="2381"/>
                </a:lnTo>
                <a:lnTo>
                  <a:pt x="2642" y="2438"/>
                </a:lnTo>
                <a:lnTo>
                  <a:pt x="2584" y="2496"/>
                </a:lnTo>
                <a:lnTo>
                  <a:pt x="2528" y="2553"/>
                </a:lnTo>
                <a:lnTo>
                  <a:pt x="2471" y="2610"/>
                </a:lnTo>
                <a:lnTo>
                  <a:pt x="2415" y="2666"/>
                </a:lnTo>
                <a:lnTo>
                  <a:pt x="2360" y="2721"/>
                </a:lnTo>
                <a:lnTo>
                  <a:pt x="2306" y="2774"/>
                </a:lnTo>
                <a:lnTo>
                  <a:pt x="2254" y="2827"/>
                </a:lnTo>
                <a:lnTo>
                  <a:pt x="2204" y="2877"/>
                </a:lnTo>
                <a:lnTo>
                  <a:pt x="2156" y="2926"/>
                </a:lnTo>
                <a:lnTo>
                  <a:pt x="2109" y="2972"/>
                </a:lnTo>
                <a:lnTo>
                  <a:pt x="2064" y="3017"/>
                </a:lnTo>
                <a:lnTo>
                  <a:pt x="2023" y="3059"/>
                </a:lnTo>
                <a:lnTo>
                  <a:pt x="1982" y="3098"/>
                </a:lnTo>
                <a:lnTo>
                  <a:pt x="1946" y="3136"/>
                </a:lnTo>
                <a:lnTo>
                  <a:pt x="1912" y="3168"/>
                </a:lnTo>
                <a:lnTo>
                  <a:pt x="1882" y="3199"/>
                </a:lnTo>
                <a:lnTo>
                  <a:pt x="1855" y="3226"/>
                </a:lnTo>
                <a:lnTo>
                  <a:pt x="1832" y="3250"/>
                </a:lnTo>
                <a:lnTo>
                  <a:pt x="1812" y="3270"/>
                </a:lnTo>
                <a:lnTo>
                  <a:pt x="1796" y="3285"/>
                </a:lnTo>
                <a:lnTo>
                  <a:pt x="1780" y="3270"/>
                </a:lnTo>
                <a:lnTo>
                  <a:pt x="1761" y="3250"/>
                </a:lnTo>
                <a:lnTo>
                  <a:pt x="1737" y="3226"/>
                </a:lnTo>
                <a:lnTo>
                  <a:pt x="1709" y="3199"/>
                </a:lnTo>
                <a:lnTo>
                  <a:pt x="1679" y="3168"/>
                </a:lnTo>
                <a:lnTo>
                  <a:pt x="1646" y="3136"/>
                </a:lnTo>
                <a:lnTo>
                  <a:pt x="1609" y="3098"/>
                </a:lnTo>
                <a:lnTo>
                  <a:pt x="1570" y="3059"/>
                </a:lnTo>
                <a:lnTo>
                  <a:pt x="1527" y="3017"/>
                </a:lnTo>
                <a:lnTo>
                  <a:pt x="1484" y="2972"/>
                </a:lnTo>
                <a:lnTo>
                  <a:pt x="1437" y="2926"/>
                </a:lnTo>
                <a:lnTo>
                  <a:pt x="1388" y="2877"/>
                </a:lnTo>
                <a:lnTo>
                  <a:pt x="1337" y="2827"/>
                </a:lnTo>
                <a:lnTo>
                  <a:pt x="1285" y="2774"/>
                </a:lnTo>
                <a:lnTo>
                  <a:pt x="1232" y="2721"/>
                </a:lnTo>
                <a:lnTo>
                  <a:pt x="1177" y="2666"/>
                </a:lnTo>
                <a:lnTo>
                  <a:pt x="1121" y="2610"/>
                </a:lnTo>
                <a:lnTo>
                  <a:pt x="1065" y="2553"/>
                </a:lnTo>
                <a:lnTo>
                  <a:pt x="1007" y="2496"/>
                </a:lnTo>
                <a:lnTo>
                  <a:pt x="949" y="2438"/>
                </a:lnTo>
                <a:lnTo>
                  <a:pt x="891" y="2381"/>
                </a:lnTo>
                <a:lnTo>
                  <a:pt x="833" y="2323"/>
                </a:lnTo>
                <a:lnTo>
                  <a:pt x="776" y="2264"/>
                </a:lnTo>
                <a:lnTo>
                  <a:pt x="718" y="2207"/>
                </a:lnTo>
                <a:lnTo>
                  <a:pt x="661" y="2149"/>
                </a:lnTo>
                <a:lnTo>
                  <a:pt x="604" y="2094"/>
                </a:lnTo>
                <a:lnTo>
                  <a:pt x="549" y="2038"/>
                </a:lnTo>
                <a:lnTo>
                  <a:pt x="494" y="1984"/>
                </a:lnTo>
                <a:lnTo>
                  <a:pt x="442" y="1930"/>
                </a:lnTo>
                <a:lnTo>
                  <a:pt x="389" y="1879"/>
                </a:lnTo>
                <a:lnTo>
                  <a:pt x="340" y="1829"/>
                </a:lnTo>
                <a:lnTo>
                  <a:pt x="281" y="1766"/>
                </a:lnTo>
                <a:lnTo>
                  <a:pt x="228" y="1701"/>
                </a:lnTo>
                <a:lnTo>
                  <a:pt x="180" y="1633"/>
                </a:lnTo>
                <a:lnTo>
                  <a:pt x="139" y="1565"/>
                </a:lnTo>
                <a:lnTo>
                  <a:pt x="103" y="1494"/>
                </a:lnTo>
                <a:lnTo>
                  <a:pt x="72" y="1422"/>
                </a:lnTo>
                <a:lnTo>
                  <a:pt x="46" y="1349"/>
                </a:lnTo>
                <a:lnTo>
                  <a:pt x="26" y="1274"/>
                </a:lnTo>
                <a:lnTo>
                  <a:pt x="12" y="1200"/>
                </a:lnTo>
                <a:lnTo>
                  <a:pt x="3" y="1126"/>
                </a:lnTo>
                <a:lnTo>
                  <a:pt x="0" y="1052"/>
                </a:lnTo>
                <a:lnTo>
                  <a:pt x="2" y="977"/>
                </a:lnTo>
                <a:lnTo>
                  <a:pt x="9" y="904"/>
                </a:lnTo>
                <a:lnTo>
                  <a:pt x="22" y="830"/>
                </a:lnTo>
                <a:lnTo>
                  <a:pt x="39" y="758"/>
                </a:lnTo>
                <a:lnTo>
                  <a:pt x="62" y="688"/>
                </a:lnTo>
                <a:lnTo>
                  <a:pt x="91" y="619"/>
                </a:lnTo>
                <a:lnTo>
                  <a:pt x="124" y="552"/>
                </a:lnTo>
                <a:lnTo>
                  <a:pt x="163" y="487"/>
                </a:lnTo>
                <a:lnTo>
                  <a:pt x="206" y="424"/>
                </a:lnTo>
                <a:lnTo>
                  <a:pt x="255" y="364"/>
                </a:lnTo>
                <a:lnTo>
                  <a:pt x="309" y="306"/>
                </a:lnTo>
                <a:lnTo>
                  <a:pt x="367" y="253"/>
                </a:lnTo>
                <a:lnTo>
                  <a:pt x="427" y="204"/>
                </a:lnTo>
                <a:lnTo>
                  <a:pt x="490" y="162"/>
                </a:lnTo>
                <a:lnTo>
                  <a:pt x="555" y="124"/>
                </a:lnTo>
                <a:lnTo>
                  <a:pt x="623" y="91"/>
                </a:lnTo>
                <a:lnTo>
                  <a:pt x="692" y="62"/>
                </a:lnTo>
                <a:lnTo>
                  <a:pt x="763" y="41"/>
                </a:lnTo>
                <a:lnTo>
                  <a:pt x="835" y="22"/>
                </a:lnTo>
                <a:lnTo>
                  <a:pt x="907" y="10"/>
                </a:lnTo>
                <a:lnTo>
                  <a:pt x="980" y="2"/>
                </a:lnTo>
                <a:lnTo>
                  <a:pt x="1053"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081534035"/>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bsah – jád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JÁDRO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3257688"/>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20" name="Skupina 19"/>
          <p:cNvGrpSpPr/>
          <p:nvPr userDrawn="1"/>
        </p:nvGrpSpPr>
        <p:grpSpPr>
          <a:xfrm>
            <a:off x="7581832" y="5183239"/>
            <a:ext cx="1343508" cy="1202396"/>
            <a:chOff x="5564188" y="5467351"/>
            <a:chExt cx="725488" cy="649288"/>
          </a:xfrm>
          <a:solidFill>
            <a:schemeClr val="accent1"/>
          </a:solidFill>
        </p:grpSpPr>
        <p:sp>
          <p:nvSpPr>
            <p:cNvPr id="15" name="Freeform 10"/>
            <p:cNvSpPr>
              <a:spLocks noEditPoints="1"/>
            </p:cNvSpPr>
            <p:nvPr userDrawn="1"/>
          </p:nvSpPr>
          <p:spPr bwMode="auto">
            <a:xfrm>
              <a:off x="5564188" y="5646738"/>
              <a:ext cx="725488" cy="290513"/>
            </a:xfrm>
            <a:custGeom>
              <a:avLst/>
              <a:gdLst>
                <a:gd name="T0" fmla="*/ 389 w 914"/>
                <a:gd name="T1" fmla="*/ 30 h 367"/>
                <a:gd name="T2" fmla="*/ 266 w 914"/>
                <a:gd name="T3" fmla="*/ 44 h 367"/>
                <a:gd name="T4" fmla="*/ 166 w 914"/>
                <a:gd name="T5" fmla="*/ 70 h 367"/>
                <a:gd name="T6" fmla="*/ 92 w 914"/>
                <a:gd name="T7" fmla="*/ 104 h 367"/>
                <a:gd name="T8" fmla="*/ 43 w 914"/>
                <a:gd name="T9" fmla="*/ 142 h 367"/>
                <a:gd name="T10" fmla="*/ 27 w 914"/>
                <a:gd name="T11" fmla="*/ 184 h 367"/>
                <a:gd name="T12" fmla="*/ 43 w 914"/>
                <a:gd name="T13" fmla="*/ 225 h 367"/>
                <a:gd name="T14" fmla="*/ 92 w 914"/>
                <a:gd name="T15" fmla="*/ 263 h 367"/>
                <a:gd name="T16" fmla="*/ 166 w 914"/>
                <a:gd name="T17" fmla="*/ 297 h 367"/>
                <a:gd name="T18" fmla="*/ 266 w 914"/>
                <a:gd name="T19" fmla="*/ 323 h 367"/>
                <a:gd name="T20" fmla="*/ 389 w 914"/>
                <a:gd name="T21" fmla="*/ 337 h 367"/>
                <a:gd name="T22" fmla="*/ 524 w 914"/>
                <a:gd name="T23" fmla="*/ 337 h 367"/>
                <a:gd name="T24" fmla="*/ 646 w 914"/>
                <a:gd name="T25" fmla="*/ 323 h 367"/>
                <a:gd name="T26" fmla="*/ 746 w 914"/>
                <a:gd name="T27" fmla="*/ 297 h 367"/>
                <a:gd name="T28" fmla="*/ 822 w 914"/>
                <a:gd name="T29" fmla="*/ 263 h 367"/>
                <a:gd name="T30" fmla="*/ 870 w 914"/>
                <a:gd name="T31" fmla="*/ 225 h 367"/>
                <a:gd name="T32" fmla="*/ 886 w 914"/>
                <a:gd name="T33" fmla="*/ 184 h 367"/>
                <a:gd name="T34" fmla="*/ 870 w 914"/>
                <a:gd name="T35" fmla="*/ 142 h 367"/>
                <a:gd name="T36" fmla="*/ 822 w 914"/>
                <a:gd name="T37" fmla="*/ 104 h 367"/>
                <a:gd name="T38" fmla="*/ 746 w 914"/>
                <a:gd name="T39" fmla="*/ 70 h 367"/>
                <a:gd name="T40" fmla="*/ 646 w 914"/>
                <a:gd name="T41" fmla="*/ 44 h 367"/>
                <a:gd name="T42" fmla="*/ 524 w 914"/>
                <a:gd name="T43" fmla="*/ 30 h 367"/>
                <a:gd name="T44" fmla="*/ 456 w 914"/>
                <a:gd name="T45" fmla="*/ 0 h 367"/>
                <a:gd name="T46" fmla="*/ 580 w 914"/>
                <a:gd name="T47" fmla="*/ 8 h 367"/>
                <a:gd name="T48" fmla="*/ 689 w 914"/>
                <a:gd name="T49" fmla="*/ 25 h 367"/>
                <a:gd name="T50" fmla="*/ 781 w 914"/>
                <a:gd name="T51" fmla="*/ 54 h 367"/>
                <a:gd name="T52" fmla="*/ 852 w 914"/>
                <a:gd name="T53" fmla="*/ 91 h 367"/>
                <a:gd name="T54" fmla="*/ 898 w 914"/>
                <a:gd name="T55" fmla="*/ 135 h 367"/>
                <a:gd name="T56" fmla="*/ 914 w 914"/>
                <a:gd name="T57" fmla="*/ 184 h 367"/>
                <a:gd name="T58" fmla="*/ 898 w 914"/>
                <a:gd name="T59" fmla="*/ 232 h 367"/>
                <a:gd name="T60" fmla="*/ 852 w 914"/>
                <a:gd name="T61" fmla="*/ 277 h 367"/>
                <a:gd name="T62" fmla="*/ 781 w 914"/>
                <a:gd name="T63" fmla="*/ 313 h 367"/>
                <a:gd name="T64" fmla="*/ 689 w 914"/>
                <a:gd name="T65" fmla="*/ 342 h 367"/>
                <a:gd name="T66" fmla="*/ 580 w 914"/>
                <a:gd name="T67" fmla="*/ 359 h 367"/>
                <a:gd name="T68" fmla="*/ 456 w 914"/>
                <a:gd name="T69" fmla="*/ 367 h 367"/>
                <a:gd name="T70" fmla="*/ 333 w 914"/>
                <a:gd name="T71" fmla="*/ 359 h 367"/>
                <a:gd name="T72" fmla="*/ 224 w 914"/>
                <a:gd name="T73" fmla="*/ 342 h 367"/>
                <a:gd name="T74" fmla="*/ 132 w 914"/>
                <a:gd name="T75" fmla="*/ 313 h 367"/>
                <a:gd name="T76" fmla="*/ 61 w 914"/>
                <a:gd name="T77" fmla="*/ 277 h 367"/>
                <a:gd name="T78" fmla="*/ 16 w 914"/>
                <a:gd name="T79" fmla="*/ 232 h 367"/>
                <a:gd name="T80" fmla="*/ 0 w 914"/>
                <a:gd name="T81" fmla="*/ 184 h 367"/>
                <a:gd name="T82" fmla="*/ 16 w 914"/>
                <a:gd name="T83" fmla="*/ 135 h 367"/>
                <a:gd name="T84" fmla="*/ 61 w 914"/>
                <a:gd name="T85" fmla="*/ 91 h 367"/>
                <a:gd name="T86" fmla="*/ 132 w 914"/>
                <a:gd name="T87" fmla="*/ 54 h 367"/>
                <a:gd name="T88" fmla="*/ 224 w 914"/>
                <a:gd name="T89" fmla="*/ 25 h 367"/>
                <a:gd name="T90" fmla="*/ 333 w 914"/>
                <a:gd name="T91" fmla="*/ 8 h 367"/>
                <a:gd name="T92" fmla="*/ 456 w 914"/>
                <a:gd name="T9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4" h="367">
                  <a:moveTo>
                    <a:pt x="456" y="29"/>
                  </a:moveTo>
                  <a:lnTo>
                    <a:pt x="389" y="30"/>
                  </a:lnTo>
                  <a:lnTo>
                    <a:pt x="325" y="35"/>
                  </a:lnTo>
                  <a:lnTo>
                    <a:pt x="266" y="44"/>
                  </a:lnTo>
                  <a:lnTo>
                    <a:pt x="214" y="56"/>
                  </a:lnTo>
                  <a:lnTo>
                    <a:pt x="166" y="70"/>
                  </a:lnTo>
                  <a:lnTo>
                    <a:pt x="125" y="86"/>
                  </a:lnTo>
                  <a:lnTo>
                    <a:pt x="92" y="104"/>
                  </a:lnTo>
                  <a:lnTo>
                    <a:pt x="63" y="122"/>
                  </a:lnTo>
                  <a:lnTo>
                    <a:pt x="43" y="142"/>
                  </a:lnTo>
                  <a:lnTo>
                    <a:pt x="31" y="164"/>
                  </a:lnTo>
                  <a:lnTo>
                    <a:pt x="27" y="184"/>
                  </a:lnTo>
                  <a:lnTo>
                    <a:pt x="31" y="205"/>
                  </a:lnTo>
                  <a:lnTo>
                    <a:pt x="43" y="225"/>
                  </a:lnTo>
                  <a:lnTo>
                    <a:pt x="63" y="245"/>
                  </a:lnTo>
                  <a:lnTo>
                    <a:pt x="92" y="263"/>
                  </a:lnTo>
                  <a:lnTo>
                    <a:pt x="125" y="281"/>
                  </a:lnTo>
                  <a:lnTo>
                    <a:pt x="166" y="297"/>
                  </a:lnTo>
                  <a:lnTo>
                    <a:pt x="214" y="311"/>
                  </a:lnTo>
                  <a:lnTo>
                    <a:pt x="266" y="323"/>
                  </a:lnTo>
                  <a:lnTo>
                    <a:pt x="325" y="332"/>
                  </a:lnTo>
                  <a:lnTo>
                    <a:pt x="389" y="337"/>
                  </a:lnTo>
                  <a:lnTo>
                    <a:pt x="456" y="339"/>
                  </a:lnTo>
                  <a:lnTo>
                    <a:pt x="524" y="337"/>
                  </a:lnTo>
                  <a:lnTo>
                    <a:pt x="588" y="332"/>
                  </a:lnTo>
                  <a:lnTo>
                    <a:pt x="646" y="323"/>
                  </a:lnTo>
                  <a:lnTo>
                    <a:pt x="699" y="311"/>
                  </a:lnTo>
                  <a:lnTo>
                    <a:pt x="746" y="297"/>
                  </a:lnTo>
                  <a:lnTo>
                    <a:pt x="787" y="281"/>
                  </a:lnTo>
                  <a:lnTo>
                    <a:pt x="822" y="263"/>
                  </a:lnTo>
                  <a:lnTo>
                    <a:pt x="849" y="245"/>
                  </a:lnTo>
                  <a:lnTo>
                    <a:pt x="870" y="225"/>
                  </a:lnTo>
                  <a:lnTo>
                    <a:pt x="883" y="205"/>
                  </a:lnTo>
                  <a:lnTo>
                    <a:pt x="886" y="184"/>
                  </a:lnTo>
                  <a:lnTo>
                    <a:pt x="883" y="164"/>
                  </a:lnTo>
                  <a:lnTo>
                    <a:pt x="870" y="142"/>
                  </a:lnTo>
                  <a:lnTo>
                    <a:pt x="849" y="122"/>
                  </a:lnTo>
                  <a:lnTo>
                    <a:pt x="822" y="104"/>
                  </a:lnTo>
                  <a:lnTo>
                    <a:pt x="787" y="86"/>
                  </a:lnTo>
                  <a:lnTo>
                    <a:pt x="746" y="70"/>
                  </a:lnTo>
                  <a:lnTo>
                    <a:pt x="699" y="56"/>
                  </a:lnTo>
                  <a:lnTo>
                    <a:pt x="646" y="44"/>
                  </a:lnTo>
                  <a:lnTo>
                    <a:pt x="588" y="35"/>
                  </a:lnTo>
                  <a:lnTo>
                    <a:pt x="524" y="30"/>
                  </a:lnTo>
                  <a:lnTo>
                    <a:pt x="456" y="29"/>
                  </a:lnTo>
                  <a:close/>
                  <a:moveTo>
                    <a:pt x="456" y="0"/>
                  </a:moveTo>
                  <a:lnTo>
                    <a:pt x="519" y="3"/>
                  </a:lnTo>
                  <a:lnTo>
                    <a:pt x="580" y="8"/>
                  </a:lnTo>
                  <a:lnTo>
                    <a:pt x="636" y="15"/>
                  </a:lnTo>
                  <a:lnTo>
                    <a:pt x="689" y="25"/>
                  </a:lnTo>
                  <a:lnTo>
                    <a:pt x="738" y="39"/>
                  </a:lnTo>
                  <a:lnTo>
                    <a:pt x="781" y="54"/>
                  </a:lnTo>
                  <a:lnTo>
                    <a:pt x="819" y="71"/>
                  </a:lnTo>
                  <a:lnTo>
                    <a:pt x="852" y="91"/>
                  </a:lnTo>
                  <a:lnTo>
                    <a:pt x="879" y="111"/>
                  </a:lnTo>
                  <a:lnTo>
                    <a:pt x="898" y="135"/>
                  </a:lnTo>
                  <a:lnTo>
                    <a:pt x="910" y="159"/>
                  </a:lnTo>
                  <a:lnTo>
                    <a:pt x="914" y="184"/>
                  </a:lnTo>
                  <a:lnTo>
                    <a:pt x="910" y="208"/>
                  </a:lnTo>
                  <a:lnTo>
                    <a:pt x="898" y="232"/>
                  </a:lnTo>
                  <a:lnTo>
                    <a:pt x="879" y="256"/>
                  </a:lnTo>
                  <a:lnTo>
                    <a:pt x="852" y="277"/>
                  </a:lnTo>
                  <a:lnTo>
                    <a:pt x="819" y="296"/>
                  </a:lnTo>
                  <a:lnTo>
                    <a:pt x="781" y="313"/>
                  </a:lnTo>
                  <a:lnTo>
                    <a:pt x="738" y="328"/>
                  </a:lnTo>
                  <a:lnTo>
                    <a:pt x="689" y="342"/>
                  </a:lnTo>
                  <a:lnTo>
                    <a:pt x="636" y="352"/>
                  </a:lnTo>
                  <a:lnTo>
                    <a:pt x="580" y="359"/>
                  </a:lnTo>
                  <a:lnTo>
                    <a:pt x="519" y="364"/>
                  </a:lnTo>
                  <a:lnTo>
                    <a:pt x="456" y="367"/>
                  </a:lnTo>
                  <a:lnTo>
                    <a:pt x="394" y="364"/>
                  </a:lnTo>
                  <a:lnTo>
                    <a:pt x="333" y="359"/>
                  </a:lnTo>
                  <a:lnTo>
                    <a:pt x="278" y="352"/>
                  </a:lnTo>
                  <a:lnTo>
                    <a:pt x="224" y="342"/>
                  </a:lnTo>
                  <a:lnTo>
                    <a:pt x="176" y="328"/>
                  </a:lnTo>
                  <a:lnTo>
                    <a:pt x="132" y="313"/>
                  </a:lnTo>
                  <a:lnTo>
                    <a:pt x="94" y="296"/>
                  </a:lnTo>
                  <a:lnTo>
                    <a:pt x="61" y="277"/>
                  </a:lnTo>
                  <a:lnTo>
                    <a:pt x="34" y="256"/>
                  </a:lnTo>
                  <a:lnTo>
                    <a:pt x="16" y="232"/>
                  </a:lnTo>
                  <a:lnTo>
                    <a:pt x="3" y="208"/>
                  </a:lnTo>
                  <a:lnTo>
                    <a:pt x="0" y="184"/>
                  </a:lnTo>
                  <a:lnTo>
                    <a:pt x="3" y="159"/>
                  </a:lnTo>
                  <a:lnTo>
                    <a:pt x="16" y="135"/>
                  </a:lnTo>
                  <a:lnTo>
                    <a:pt x="34" y="111"/>
                  </a:lnTo>
                  <a:lnTo>
                    <a:pt x="61" y="91"/>
                  </a:lnTo>
                  <a:lnTo>
                    <a:pt x="94" y="71"/>
                  </a:lnTo>
                  <a:lnTo>
                    <a:pt x="132" y="54"/>
                  </a:lnTo>
                  <a:lnTo>
                    <a:pt x="176" y="39"/>
                  </a:lnTo>
                  <a:lnTo>
                    <a:pt x="224" y="25"/>
                  </a:lnTo>
                  <a:lnTo>
                    <a:pt x="278" y="15"/>
                  </a:lnTo>
                  <a:lnTo>
                    <a:pt x="333" y="8"/>
                  </a:lnTo>
                  <a:lnTo>
                    <a:pt x="394" y="3"/>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noEditPoints="1"/>
            </p:cNvSpPr>
            <p:nvPr userDrawn="1"/>
          </p:nvSpPr>
          <p:spPr bwMode="auto">
            <a:xfrm>
              <a:off x="5705476" y="5467351"/>
              <a:ext cx="442913" cy="649288"/>
            </a:xfrm>
            <a:custGeom>
              <a:avLst/>
              <a:gdLst>
                <a:gd name="T0" fmla="*/ 441 w 557"/>
                <a:gd name="T1" fmla="*/ 30 h 817"/>
                <a:gd name="T2" fmla="*/ 386 w 557"/>
                <a:gd name="T3" fmla="*/ 54 h 817"/>
                <a:gd name="T4" fmla="*/ 326 w 557"/>
                <a:gd name="T5" fmla="*/ 98 h 817"/>
                <a:gd name="T6" fmla="*/ 264 w 557"/>
                <a:gd name="T7" fmla="*/ 162 h 817"/>
                <a:gd name="T8" fmla="*/ 202 w 557"/>
                <a:gd name="T9" fmla="*/ 240 h 817"/>
                <a:gd name="T10" fmla="*/ 145 w 557"/>
                <a:gd name="T11" fmla="*/ 331 h 817"/>
                <a:gd name="T12" fmla="*/ 90 w 557"/>
                <a:gd name="T13" fmla="*/ 440 h 817"/>
                <a:gd name="T14" fmla="*/ 52 w 557"/>
                <a:gd name="T15" fmla="*/ 539 h 817"/>
                <a:gd name="T16" fmla="*/ 31 w 557"/>
                <a:gd name="T17" fmla="*/ 626 h 817"/>
                <a:gd name="T18" fmla="*/ 28 w 557"/>
                <a:gd name="T19" fmla="*/ 699 h 817"/>
                <a:gd name="T20" fmla="*/ 39 w 557"/>
                <a:gd name="T21" fmla="*/ 751 h 817"/>
                <a:gd name="T22" fmla="*/ 64 w 557"/>
                <a:gd name="T23" fmla="*/ 782 h 817"/>
                <a:gd name="T24" fmla="*/ 93 w 557"/>
                <a:gd name="T25" fmla="*/ 790 h 817"/>
                <a:gd name="T26" fmla="*/ 143 w 557"/>
                <a:gd name="T27" fmla="*/ 777 h 817"/>
                <a:gd name="T28" fmla="*/ 200 w 557"/>
                <a:gd name="T29" fmla="*/ 744 h 817"/>
                <a:gd name="T30" fmla="*/ 262 w 557"/>
                <a:gd name="T31" fmla="*/ 689 h 817"/>
                <a:gd name="T32" fmla="*/ 324 w 557"/>
                <a:gd name="T33" fmla="*/ 618 h 817"/>
                <a:gd name="T34" fmla="*/ 383 w 557"/>
                <a:gd name="T35" fmla="*/ 533 h 817"/>
                <a:gd name="T36" fmla="*/ 441 w 557"/>
                <a:gd name="T37" fmla="*/ 435 h 817"/>
                <a:gd name="T38" fmla="*/ 485 w 557"/>
                <a:gd name="T39" fmla="*/ 334 h 817"/>
                <a:gd name="T40" fmla="*/ 516 w 557"/>
                <a:gd name="T41" fmla="*/ 238 h 817"/>
                <a:gd name="T42" fmla="*/ 529 w 557"/>
                <a:gd name="T43" fmla="*/ 159 h 817"/>
                <a:gd name="T44" fmla="*/ 529 w 557"/>
                <a:gd name="T45" fmla="*/ 102 h 817"/>
                <a:gd name="T46" fmla="*/ 516 w 557"/>
                <a:gd name="T47" fmla="*/ 60 h 817"/>
                <a:gd name="T48" fmla="*/ 494 w 557"/>
                <a:gd name="T49" fmla="*/ 35 h 817"/>
                <a:gd name="T50" fmla="*/ 464 w 557"/>
                <a:gd name="T51" fmla="*/ 27 h 817"/>
                <a:gd name="T52" fmla="*/ 486 w 557"/>
                <a:gd name="T53" fmla="*/ 2 h 817"/>
                <a:gd name="T54" fmla="*/ 525 w 557"/>
                <a:gd name="T55" fmla="*/ 25 h 817"/>
                <a:gd name="T56" fmla="*/ 548 w 557"/>
                <a:gd name="T57" fmla="*/ 65 h 817"/>
                <a:gd name="T58" fmla="*/ 557 w 557"/>
                <a:gd name="T59" fmla="*/ 123 h 817"/>
                <a:gd name="T60" fmla="*/ 552 w 557"/>
                <a:gd name="T61" fmla="*/ 198 h 817"/>
                <a:gd name="T62" fmla="*/ 529 w 557"/>
                <a:gd name="T63" fmla="*/ 293 h 817"/>
                <a:gd name="T64" fmla="*/ 489 w 557"/>
                <a:gd name="T65" fmla="*/ 395 h 817"/>
                <a:gd name="T66" fmla="*/ 436 w 557"/>
                <a:gd name="T67" fmla="*/ 499 h 817"/>
                <a:gd name="T68" fmla="*/ 375 w 557"/>
                <a:gd name="T69" fmla="*/ 595 h 817"/>
                <a:gd name="T70" fmla="*/ 309 w 557"/>
                <a:gd name="T71" fmla="*/ 678 h 817"/>
                <a:gd name="T72" fmla="*/ 243 w 557"/>
                <a:gd name="T73" fmla="*/ 744 h 817"/>
                <a:gd name="T74" fmla="*/ 179 w 557"/>
                <a:gd name="T75" fmla="*/ 790 h 817"/>
                <a:gd name="T76" fmla="*/ 121 w 557"/>
                <a:gd name="T77" fmla="*/ 815 h 817"/>
                <a:gd name="T78" fmla="*/ 70 w 557"/>
                <a:gd name="T79" fmla="*/ 815 h 817"/>
                <a:gd name="T80" fmla="*/ 33 w 557"/>
                <a:gd name="T81" fmla="*/ 793 h 817"/>
                <a:gd name="T82" fmla="*/ 9 w 557"/>
                <a:gd name="T83" fmla="*/ 752 h 817"/>
                <a:gd name="T84" fmla="*/ 0 w 557"/>
                <a:gd name="T85" fmla="*/ 696 h 817"/>
                <a:gd name="T86" fmla="*/ 4 w 557"/>
                <a:gd name="T87" fmla="*/ 626 h 817"/>
                <a:gd name="T88" fmla="*/ 21 w 557"/>
                <a:gd name="T89" fmla="*/ 546 h 817"/>
                <a:gd name="T90" fmla="*/ 52 w 557"/>
                <a:gd name="T91" fmla="*/ 458 h 817"/>
                <a:gd name="T92" fmla="*/ 96 w 557"/>
                <a:gd name="T93" fmla="*/ 365 h 817"/>
                <a:gd name="T94" fmla="*/ 152 w 557"/>
                <a:gd name="T95" fmla="*/ 268 h 817"/>
                <a:gd name="T96" fmla="*/ 215 w 557"/>
                <a:gd name="T97" fmla="*/ 178 h 817"/>
                <a:gd name="T98" fmla="*/ 281 w 557"/>
                <a:gd name="T99" fmla="*/ 105 h 817"/>
                <a:gd name="T100" fmla="*/ 346 w 557"/>
                <a:gd name="T101" fmla="*/ 49 h 817"/>
                <a:gd name="T102" fmla="*/ 408 w 557"/>
                <a:gd name="T103" fmla="*/ 12 h 817"/>
                <a:gd name="T104" fmla="*/ 464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464" y="27"/>
                  </a:moveTo>
                  <a:lnTo>
                    <a:pt x="441" y="30"/>
                  </a:lnTo>
                  <a:lnTo>
                    <a:pt x="413" y="40"/>
                  </a:lnTo>
                  <a:lnTo>
                    <a:pt x="386" y="54"/>
                  </a:lnTo>
                  <a:lnTo>
                    <a:pt x="356" y="75"/>
                  </a:lnTo>
                  <a:lnTo>
                    <a:pt x="326" y="98"/>
                  </a:lnTo>
                  <a:lnTo>
                    <a:pt x="295" y="128"/>
                  </a:lnTo>
                  <a:lnTo>
                    <a:pt x="264" y="162"/>
                  </a:lnTo>
                  <a:lnTo>
                    <a:pt x="233" y="199"/>
                  </a:lnTo>
                  <a:lnTo>
                    <a:pt x="202" y="240"/>
                  </a:lnTo>
                  <a:lnTo>
                    <a:pt x="173" y="284"/>
                  </a:lnTo>
                  <a:lnTo>
                    <a:pt x="145" y="331"/>
                  </a:lnTo>
                  <a:lnTo>
                    <a:pt x="114" y="386"/>
                  </a:lnTo>
                  <a:lnTo>
                    <a:pt x="90" y="440"/>
                  </a:lnTo>
                  <a:lnTo>
                    <a:pt x="69" y="491"/>
                  </a:lnTo>
                  <a:lnTo>
                    <a:pt x="52" y="539"/>
                  </a:lnTo>
                  <a:lnTo>
                    <a:pt x="40" y="584"/>
                  </a:lnTo>
                  <a:lnTo>
                    <a:pt x="31" y="626"/>
                  </a:lnTo>
                  <a:lnTo>
                    <a:pt x="28" y="665"/>
                  </a:lnTo>
                  <a:lnTo>
                    <a:pt x="28" y="699"/>
                  </a:lnTo>
                  <a:lnTo>
                    <a:pt x="31" y="727"/>
                  </a:lnTo>
                  <a:lnTo>
                    <a:pt x="39" y="751"/>
                  </a:lnTo>
                  <a:lnTo>
                    <a:pt x="49" y="770"/>
                  </a:lnTo>
                  <a:lnTo>
                    <a:pt x="64" y="782"/>
                  </a:lnTo>
                  <a:lnTo>
                    <a:pt x="77" y="788"/>
                  </a:lnTo>
                  <a:lnTo>
                    <a:pt x="93" y="790"/>
                  </a:lnTo>
                  <a:lnTo>
                    <a:pt x="117" y="787"/>
                  </a:lnTo>
                  <a:lnTo>
                    <a:pt x="143" y="777"/>
                  </a:lnTo>
                  <a:lnTo>
                    <a:pt x="171" y="763"/>
                  </a:lnTo>
                  <a:lnTo>
                    <a:pt x="200" y="744"/>
                  </a:lnTo>
                  <a:lnTo>
                    <a:pt x="231" y="719"/>
                  </a:lnTo>
                  <a:lnTo>
                    <a:pt x="262" y="689"/>
                  </a:lnTo>
                  <a:lnTo>
                    <a:pt x="293" y="655"/>
                  </a:lnTo>
                  <a:lnTo>
                    <a:pt x="324" y="618"/>
                  </a:lnTo>
                  <a:lnTo>
                    <a:pt x="354" y="577"/>
                  </a:lnTo>
                  <a:lnTo>
                    <a:pt x="383" y="533"/>
                  </a:lnTo>
                  <a:lnTo>
                    <a:pt x="412" y="486"/>
                  </a:lnTo>
                  <a:lnTo>
                    <a:pt x="441" y="435"/>
                  </a:lnTo>
                  <a:lnTo>
                    <a:pt x="464" y="385"/>
                  </a:lnTo>
                  <a:lnTo>
                    <a:pt x="485" y="334"/>
                  </a:lnTo>
                  <a:lnTo>
                    <a:pt x="503" y="285"/>
                  </a:lnTo>
                  <a:lnTo>
                    <a:pt x="516" y="238"/>
                  </a:lnTo>
                  <a:lnTo>
                    <a:pt x="525" y="193"/>
                  </a:lnTo>
                  <a:lnTo>
                    <a:pt x="529" y="159"/>
                  </a:lnTo>
                  <a:lnTo>
                    <a:pt x="530" y="130"/>
                  </a:lnTo>
                  <a:lnTo>
                    <a:pt x="529" y="102"/>
                  </a:lnTo>
                  <a:lnTo>
                    <a:pt x="524" y="80"/>
                  </a:lnTo>
                  <a:lnTo>
                    <a:pt x="516" y="60"/>
                  </a:lnTo>
                  <a:lnTo>
                    <a:pt x="506" y="45"/>
                  </a:lnTo>
                  <a:lnTo>
                    <a:pt x="494" y="35"/>
                  </a:lnTo>
                  <a:lnTo>
                    <a:pt x="480" y="29"/>
                  </a:lnTo>
                  <a:lnTo>
                    <a:pt x="464" y="27"/>
                  </a:lnTo>
                  <a:close/>
                  <a:moveTo>
                    <a:pt x="464" y="0"/>
                  </a:moveTo>
                  <a:lnTo>
                    <a:pt x="486" y="2"/>
                  </a:lnTo>
                  <a:lnTo>
                    <a:pt x="507" y="11"/>
                  </a:lnTo>
                  <a:lnTo>
                    <a:pt x="525" y="25"/>
                  </a:lnTo>
                  <a:lnTo>
                    <a:pt x="538" y="42"/>
                  </a:lnTo>
                  <a:lnTo>
                    <a:pt x="548" y="65"/>
                  </a:lnTo>
                  <a:lnTo>
                    <a:pt x="555" y="92"/>
                  </a:lnTo>
                  <a:lnTo>
                    <a:pt x="557" y="123"/>
                  </a:lnTo>
                  <a:lnTo>
                    <a:pt x="557" y="158"/>
                  </a:lnTo>
                  <a:lnTo>
                    <a:pt x="552" y="198"/>
                  </a:lnTo>
                  <a:lnTo>
                    <a:pt x="542" y="244"/>
                  </a:lnTo>
                  <a:lnTo>
                    <a:pt x="529" y="293"/>
                  </a:lnTo>
                  <a:lnTo>
                    <a:pt x="511" y="344"/>
                  </a:lnTo>
                  <a:lnTo>
                    <a:pt x="489" y="395"/>
                  </a:lnTo>
                  <a:lnTo>
                    <a:pt x="464" y="447"/>
                  </a:lnTo>
                  <a:lnTo>
                    <a:pt x="436" y="499"/>
                  </a:lnTo>
                  <a:lnTo>
                    <a:pt x="406" y="549"/>
                  </a:lnTo>
                  <a:lnTo>
                    <a:pt x="375" y="595"/>
                  </a:lnTo>
                  <a:lnTo>
                    <a:pt x="343" y="639"/>
                  </a:lnTo>
                  <a:lnTo>
                    <a:pt x="309" y="678"/>
                  </a:lnTo>
                  <a:lnTo>
                    <a:pt x="276" y="712"/>
                  </a:lnTo>
                  <a:lnTo>
                    <a:pt x="243" y="744"/>
                  </a:lnTo>
                  <a:lnTo>
                    <a:pt x="211" y="770"/>
                  </a:lnTo>
                  <a:lnTo>
                    <a:pt x="179" y="790"/>
                  </a:lnTo>
                  <a:lnTo>
                    <a:pt x="149" y="805"/>
                  </a:lnTo>
                  <a:lnTo>
                    <a:pt x="121" y="815"/>
                  </a:lnTo>
                  <a:lnTo>
                    <a:pt x="93" y="817"/>
                  </a:lnTo>
                  <a:lnTo>
                    <a:pt x="70" y="815"/>
                  </a:lnTo>
                  <a:lnTo>
                    <a:pt x="50" y="806"/>
                  </a:lnTo>
                  <a:lnTo>
                    <a:pt x="33" y="793"/>
                  </a:lnTo>
                  <a:lnTo>
                    <a:pt x="19" y="775"/>
                  </a:lnTo>
                  <a:lnTo>
                    <a:pt x="9" y="752"/>
                  </a:lnTo>
                  <a:lnTo>
                    <a:pt x="3" y="726"/>
                  </a:lnTo>
                  <a:lnTo>
                    <a:pt x="0" y="696"/>
                  </a:lnTo>
                  <a:lnTo>
                    <a:pt x="0" y="663"/>
                  </a:lnTo>
                  <a:lnTo>
                    <a:pt x="4" y="626"/>
                  </a:lnTo>
                  <a:lnTo>
                    <a:pt x="11" y="588"/>
                  </a:lnTo>
                  <a:lnTo>
                    <a:pt x="21" y="546"/>
                  </a:lnTo>
                  <a:lnTo>
                    <a:pt x="35" y="503"/>
                  </a:lnTo>
                  <a:lnTo>
                    <a:pt x="52" y="458"/>
                  </a:lnTo>
                  <a:lnTo>
                    <a:pt x="72" y="412"/>
                  </a:lnTo>
                  <a:lnTo>
                    <a:pt x="96" y="365"/>
                  </a:lnTo>
                  <a:lnTo>
                    <a:pt x="121" y="318"/>
                  </a:lnTo>
                  <a:lnTo>
                    <a:pt x="152" y="268"/>
                  </a:lnTo>
                  <a:lnTo>
                    <a:pt x="183" y="222"/>
                  </a:lnTo>
                  <a:lnTo>
                    <a:pt x="215" y="178"/>
                  </a:lnTo>
                  <a:lnTo>
                    <a:pt x="248" y="139"/>
                  </a:lnTo>
                  <a:lnTo>
                    <a:pt x="281" y="105"/>
                  </a:lnTo>
                  <a:lnTo>
                    <a:pt x="314" y="73"/>
                  </a:lnTo>
                  <a:lnTo>
                    <a:pt x="346" y="49"/>
                  </a:lnTo>
                  <a:lnTo>
                    <a:pt x="379" y="27"/>
                  </a:lnTo>
                  <a:lnTo>
                    <a:pt x="408" y="12"/>
                  </a:lnTo>
                  <a:lnTo>
                    <a:pt x="437" y="2"/>
                  </a:lnTo>
                  <a:lnTo>
                    <a:pt x="4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noEditPoints="1"/>
            </p:cNvSpPr>
            <p:nvPr userDrawn="1"/>
          </p:nvSpPr>
          <p:spPr bwMode="auto">
            <a:xfrm>
              <a:off x="5705476" y="5467351"/>
              <a:ext cx="442913" cy="649288"/>
            </a:xfrm>
            <a:custGeom>
              <a:avLst/>
              <a:gdLst>
                <a:gd name="T0" fmla="*/ 77 w 557"/>
                <a:gd name="T1" fmla="*/ 29 h 817"/>
                <a:gd name="T2" fmla="*/ 49 w 557"/>
                <a:gd name="T3" fmla="*/ 47 h 817"/>
                <a:gd name="T4" fmla="*/ 31 w 557"/>
                <a:gd name="T5" fmla="*/ 90 h 817"/>
                <a:gd name="T6" fmla="*/ 28 w 557"/>
                <a:gd name="T7" fmla="*/ 152 h 817"/>
                <a:gd name="T8" fmla="*/ 40 w 557"/>
                <a:gd name="T9" fmla="*/ 233 h 817"/>
                <a:gd name="T10" fmla="*/ 69 w 557"/>
                <a:gd name="T11" fmla="*/ 326 h 817"/>
                <a:gd name="T12" fmla="*/ 114 w 557"/>
                <a:gd name="T13" fmla="*/ 431 h 817"/>
                <a:gd name="T14" fmla="*/ 173 w 557"/>
                <a:gd name="T15" fmla="*/ 533 h 817"/>
                <a:gd name="T16" fmla="*/ 233 w 557"/>
                <a:gd name="T17" fmla="*/ 618 h 817"/>
                <a:gd name="T18" fmla="*/ 295 w 557"/>
                <a:gd name="T19" fmla="*/ 689 h 817"/>
                <a:gd name="T20" fmla="*/ 356 w 557"/>
                <a:gd name="T21" fmla="*/ 744 h 817"/>
                <a:gd name="T22" fmla="*/ 413 w 557"/>
                <a:gd name="T23" fmla="*/ 777 h 817"/>
                <a:gd name="T24" fmla="*/ 464 w 557"/>
                <a:gd name="T25" fmla="*/ 790 h 817"/>
                <a:gd name="T26" fmla="*/ 494 w 557"/>
                <a:gd name="T27" fmla="*/ 782 h 817"/>
                <a:gd name="T28" fmla="*/ 516 w 557"/>
                <a:gd name="T29" fmla="*/ 757 h 817"/>
                <a:gd name="T30" fmla="*/ 529 w 557"/>
                <a:gd name="T31" fmla="*/ 715 h 817"/>
                <a:gd name="T32" fmla="*/ 529 w 557"/>
                <a:gd name="T33" fmla="*/ 658 h 817"/>
                <a:gd name="T34" fmla="*/ 516 w 557"/>
                <a:gd name="T35" fmla="*/ 579 h 817"/>
                <a:gd name="T36" fmla="*/ 485 w 557"/>
                <a:gd name="T37" fmla="*/ 483 h 817"/>
                <a:gd name="T38" fmla="*/ 441 w 557"/>
                <a:gd name="T39" fmla="*/ 382 h 817"/>
                <a:gd name="T40" fmla="*/ 383 w 557"/>
                <a:gd name="T41" fmla="*/ 284 h 817"/>
                <a:gd name="T42" fmla="*/ 324 w 557"/>
                <a:gd name="T43" fmla="*/ 199 h 817"/>
                <a:gd name="T44" fmla="*/ 262 w 557"/>
                <a:gd name="T45" fmla="*/ 128 h 817"/>
                <a:gd name="T46" fmla="*/ 200 w 557"/>
                <a:gd name="T47" fmla="*/ 75 h 817"/>
                <a:gd name="T48" fmla="*/ 143 w 557"/>
                <a:gd name="T49" fmla="*/ 40 h 817"/>
                <a:gd name="T50" fmla="*/ 93 w 557"/>
                <a:gd name="T51" fmla="*/ 27 h 817"/>
                <a:gd name="T52" fmla="*/ 121 w 557"/>
                <a:gd name="T53" fmla="*/ 2 h 817"/>
                <a:gd name="T54" fmla="*/ 179 w 557"/>
                <a:gd name="T55" fmla="*/ 27 h 817"/>
                <a:gd name="T56" fmla="*/ 243 w 557"/>
                <a:gd name="T57" fmla="*/ 73 h 817"/>
                <a:gd name="T58" fmla="*/ 309 w 557"/>
                <a:gd name="T59" fmla="*/ 139 h 817"/>
                <a:gd name="T60" fmla="*/ 375 w 557"/>
                <a:gd name="T61" fmla="*/ 222 h 817"/>
                <a:gd name="T62" fmla="*/ 436 w 557"/>
                <a:gd name="T63" fmla="*/ 318 h 817"/>
                <a:gd name="T64" fmla="*/ 489 w 557"/>
                <a:gd name="T65" fmla="*/ 422 h 817"/>
                <a:gd name="T66" fmla="*/ 529 w 557"/>
                <a:gd name="T67" fmla="*/ 524 h 817"/>
                <a:gd name="T68" fmla="*/ 552 w 557"/>
                <a:gd name="T69" fmla="*/ 619 h 817"/>
                <a:gd name="T70" fmla="*/ 557 w 557"/>
                <a:gd name="T71" fmla="*/ 694 h 817"/>
                <a:gd name="T72" fmla="*/ 548 w 557"/>
                <a:gd name="T73" fmla="*/ 752 h 817"/>
                <a:gd name="T74" fmla="*/ 525 w 557"/>
                <a:gd name="T75" fmla="*/ 793 h 817"/>
                <a:gd name="T76" fmla="*/ 486 w 557"/>
                <a:gd name="T77" fmla="*/ 815 h 817"/>
                <a:gd name="T78" fmla="*/ 437 w 557"/>
                <a:gd name="T79" fmla="*/ 815 h 817"/>
                <a:gd name="T80" fmla="*/ 379 w 557"/>
                <a:gd name="T81" fmla="*/ 790 h 817"/>
                <a:gd name="T82" fmla="*/ 314 w 557"/>
                <a:gd name="T83" fmla="*/ 744 h 817"/>
                <a:gd name="T84" fmla="*/ 248 w 557"/>
                <a:gd name="T85" fmla="*/ 678 h 817"/>
                <a:gd name="T86" fmla="*/ 183 w 557"/>
                <a:gd name="T87" fmla="*/ 595 h 817"/>
                <a:gd name="T88" fmla="*/ 121 w 557"/>
                <a:gd name="T89" fmla="*/ 499 h 817"/>
                <a:gd name="T90" fmla="*/ 72 w 557"/>
                <a:gd name="T91" fmla="*/ 405 h 817"/>
                <a:gd name="T92" fmla="*/ 35 w 557"/>
                <a:gd name="T93" fmla="*/ 314 h 817"/>
                <a:gd name="T94" fmla="*/ 11 w 557"/>
                <a:gd name="T95" fmla="*/ 230 h 817"/>
                <a:gd name="T96" fmla="*/ 0 w 557"/>
                <a:gd name="T97" fmla="*/ 154 h 817"/>
                <a:gd name="T98" fmla="*/ 3 w 557"/>
                <a:gd name="T99" fmla="*/ 91 h 817"/>
                <a:gd name="T100" fmla="*/ 19 w 557"/>
                <a:gd name="T101" fmla="*/ 42 h 817"/>
                <a:gd name="T102" fmla="*/ 50 w 557"/>
                <a:gd name="T103" fmla="*/ 11 h 817"/>
                <a:gd name="T104" fmla="*/ 93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93" y="27"/>
                  </a:moveTo>
                  <a:lnTo>
                    <a:pt x="77" y="29"/>
                  </a:lnTo>
                  <a:lnTo>
                    <a:pt x="64" y="35"/>
                  </a:lnTo>
                  <a:lnTo>
                    <a:pt x="49" y="47"/>
                  </a:lnTo>
                  <a:lnTo>
                    <a:pt x="39" y="66"/>
                  </a:lnTo>
                  <a:lnTo>
                    <a:pt x="31" y="90"/>
                  </a:lnTo>
                  <a:lnTo>
                    <a:pt x="28" y="118"/>
                  </a:lnTo>
                  <a:lnTo>
                    <a:pt x="28" y="152"/>
                  </a:lnTo>
                  <a:lnTo>
                    <a:pt x="31" y="191"/>
                  </a:lnTo>
                  <a:lnTo>
                    <a:pt x="40" y="233"/>
                  </a:lnTo>
                  <a:lnTo>
                    <a:pt x="52" y="278"/>
                  </a:lnTo>
                  <a:lnTo>
                    <a:pt x="69" y="326"/>
                  </a:lnTo>
                  <a:lnTo>
                    <a:pt x="90" y="377"/>
                  </a:lnTo>
                  <a:lnTo>
                    <a:pt x="114" y="431"/>
                  </a:lnTo>
                  <a:lnTo>
                    <a:pt x="145" y="486"/>
                  </a:lnTo>
                  <a:lnTo>
                    <a:pt x="173" y="533"/>
                  </a:lnTo>
                  <a:lnTo>
                    <a:pt x="202" y="577"/>
                  </a:lnTo>
                  <a:lnTo>
                    <a:pt x="233" y="618"/>
                  </a:lnTo>
                  <a:lnTo>
                    <a:pt x="264" y="655"/>
                  </a:lnTo>
                  <a:lnTo>
                    <a:pt x="295" y="689"/>
                  </a:lnTo>
                  <a:lnTo>
                    <a:pt x="326" y="719"/>
                  </a:lnTo>
                  <a:lnTo>
                    <a:pt x="356" y="744"/>
                  </a:lnTo>
                  <a:lnTo>
                    <a:pt x="386" y="763"/>
                  </a:lnTo>
                  <a:lnTo>
                    <a:pt x="413" y="777"/>
                  </a:lnTo>
                  <a:lnTo>
                    <a:pt x="441" y="787"/>
                  </a:lnTo>
                  <a:lnTo>
                    <a:pt x="464" y="790"/>
                  </a:lnTo>
                  <a:lnTo>
                    <a:pt x="480" y="788"/>
                  </a:lnTo>
                  <a:lnTo>
                    <a:pt x="494" y="782"/>
                  </a:lnTo>
                  <a:lnTo>
                    <a:pt x="506" y="772"/>
                  </a:lnTo>
                  <a:lnTo>
                    <a:pt x="516" y="757"/>
                  </a:lnTo>
                  <a:lnTo>
                    <a:pt x="524" y="737"/>
                  </a:lnTo>
                  <a:lnTo>
                    <a:pt x="529" y="715"/>
                  </a:lnTo>
                  <a:lnTo>
                    <a:pt x="530" y="687"/>
                  </a:lnTo>
                  <a:lnTo>
                    <a:pt x="529" y="658"/>
                  </a:lnTo>
                  <a:lnTo>
                    <a:pt x="525" y="624"/>
                  </a:lnTo>
                  <a:lnTo>
                    <a:pt x="516" y="579"/>
                  </a:lnTo>
                  <a:lnTo>
                    <a:pt x="503" y="532"/>
                  </a:lnTo>
                  <a:lnTo>
                    <a:pt x="485" y="483"/>
                  </a:lnTo>
                  <a:lnTo>
                    <a:pt x="464" y="432"/>
                  </a:lnTo>
                  <a:lnTo>
                    <a:pt x="441" y="382"/>
                  </a:lnTo>
                  <a:lnTo>
                    <a:pt x="412" y="331"/>
                  </a:lnTo>
                  <a:lnTo>
                    <a:pt x="383" y="284"/>
                  </a:lnTo>
                  <a:lnTo>
                    <a:pt x="354" y="240"/>
                  </a:lnTo>
                  <a:lnTo>
                    <a:pt x="324" y="199"/>
                  </a:lnTo>
                  <a:lnTo>
                    <a:pt x="293" y="162"/>
                  </a:lnTo>
                  <a:lnTo>
                    <a:pt x="262" y="128"/>
                  </a:lnTo>
                  <a:lnTo>
                    <a:pt x="231" y="98"/>
                  </a:lnTo>
                  <a:lnTo>
                    <a:pt x="200" y="75"/>
                  </a:lnTo>
                  <a:lnTo>
                    <a:pt x="171" y="54"/>
                  </a:lnTo>
                  <a:lnTo>
                    <a:pt x="143" y="40"/>
                  </a:lnTo>
                  <a:lnTo>
                    <a:pt x="117" y="30"/>
                  </a:lnTo>
                  <a:lnTo>
                    <a:pt x="93" y="27"/>
                  </a:lnTo>
                  <a:close/>
                  <a:moveTo>
                    <a:pt x="93" y="0"/>
                  </a:moveTo>
                  <a:lnTo>
                    <a:pt x="121" y="2"/>
                  </a:lnTo>
                  <a:lnTo>
                    <a:pt x="149" y="12"/>
                  </a:lnTo>
                  <a:lnTo>
                    <a:pt x="179" y="27"/>
                  </a:lnTo>
                  <a:lnTo>
                    <a:pt x="211" y="49"/>
                  </a:lnTo>
                  <a:lnTo>
                    <a:pt x="243" y="73"/>
                  </a:lnTo>
                  <a:lnTo>
                    <a:pt x="276" y="105"/>
                  </a:lnTo>
                  <a:lnTo>
                    <a:pt x="309" y="139"/>
                  </a:lnTo>
                  <a:lnTo>
                    <a:pt x="343" y="178"/>
                  </a:lnTo>
                  <a:lnTo>
                    <a:pt x="375" y="222"/>
                  </a:lnTo>
                  <a:lnTo>
                    <a:pt x="406" y="268"/>
                  </a:lnTo>
                  <a:lnTo>
                    <a:pt x="436" y="318"/>
                  </a:lnTo>
                  <a:lnTo>
                    <a:pt x="464" y="370"/>
                  </a:lnTo>
                  <a:lnTo>
                    <a:pt x="489" y="422"/>
                  </a:lnTo>
                  <a:lnTo>
                    <a:pt x="511" y="473"/>
                  </a:lnTo>
                  <a:lnTo>
                    <a:pt x="529" y="524"/>
                  </a:lnTo>
                  <a:lnTo>
                    <a:pt x="542" y="573"/>
                  </a:lnTo>
                  <a:lnTo>
                    <a:pt x="552" y="619"/>
                  </a:lnTo>
                  <a:lnTo>
                    <a:pt x="556" y="659"/>
                  </a:lnTo>
                  <a:lnTo>
                    <a:pt x="557" y="694"/>
                  </a:lnTo>
                  <a:lnTo>
                    <a:pt x="555" y="725"/>
                  </a:lnTo>
                  <a:lnTo>
                    <a:pt x="548" y="752"/>
                  </a:lnTo>
                  <a:lnTo>
                    <a:pt x="538" y="775"/>
                  </a:lnTo>
                  <a:lnTo>
                    <a:pt x="525" y="793"/>
                  </a:lnTo>
                  <a:lnTo>
                    <a:pt x="507" y="806"/>
                  </a:lnTo>
                  <a:lnTo>
                    <a:pt x="486" y="815"/>
                  </a:lnTo>
                  <a:lnTo>
                    <a:pt x="464" y="817"/>
                  </a:lnTo>
                  <a:lnTo>
                    <a:pt x="437" y="815"/>
                  </a:lnTo>
                  <a:lnTo>
                    <a:pt x="408" y="805"/>
                  </a:lnTo>
                  <a:lnTo>
                    <a:pt x="379" y="790"/>
                  </a:lnTo>
                  <a:lnTo>
                    <a:pt x="346" y="770"/>
                  </a:lnTo>
                  <a:lnTo>
                    <a:pt x="314" y="744"/>
                  </a:lnTo>
                  <a:lnTo>
                    <a:pt x="281" y="712"/>
                  </a:lnTo>
                  <a:lnTo>
                    <a:pt x="248" y="678"/>
                  </a:lnTo>
                  <a:lnTo>
                    <a:pt x="215" y="639"/>
                  </a:lnTo>
                  <a:lnTo>
                    <a:pt x="183" y="595"/>
                  </a:lnTo>
                  <a:lnTo>
                    <a:pt x="152" y="549"/>
                  </a:lnTo>
                  <a:lnTo>
                    <a:pt x="121" y="499"/>
                  </a:lnTo>
                  <a:lnTo>
                    <a:pt x="96" y="452"/>
                  </a:lnTo>
                  <a:lnTo>
                    <a:pt x="72" y="405"/>
                  </a:lnTo>
                  <a:lnTo>
                    <a:pt x="52" y="359"/>
                  </a:lnTo>
                  <a:lnTo>
                    <a:pt x="35" y="314"/>
                  </a:lnTo>
                  <a:lnTo>
                    <a:pt x="21" y="272"/>
                  </a:lnTo>
                  <a:lnTo>
                    <a:pt x="11" y="230"/>
                  </a:lnTo>
                  <a:lnTo>
                    <a:pt x="4" y="191"/>
                  </a:lnTo>
                  <a:lnTo>
                    <a:pt x="0" y="154"/>
                  </a:lnTo>
                  <a:lnTo>
                    <a:pt x="0" y="121"/>
                  </a:lnTo>
                  <a:lnTo>
                    <a:pt x="3" y="91"/>
                  </a:lnTo>
                  <a:lnTo>
                    <a:pt x="9" y="65"/>
                  </a:lnTo>
                  <a:lnTo>
                    <a:pt x="19" y="42"/>
                  </a:lnTo>
                  <a:lnTo>
                    <a:pt x="33" y="24"/>
                  </a:lnTo>
                  <a:lnTo>
                    <a:pt x="50" y="11"/>
                  </a:lnTo>
                  <a:lnTo>
                    <a:pt x="70" y="2"/>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3"/>
            <p:cNvSpPr>
              <a:spLocks/>
            </p:cNvSpPr>
            <p:nvPr userDrawn="1"/>
          </p:nvSpPr>
          <p:spPr bwMode="auto">
            <a:xfrm>
              <a:off x="5881688" y="5748338"/>
              <a:ext cx="90488" cy="88900"/>
            </a:xfrm>
            <a:custGeom>
              <a:avLst/>
              <a:gdLst>
                <a:gd name="T0" fmla="*/ 56 w 113"/>
                <a:gd name="T1" fmla="*/ 0 h 113"/>
                <a:gd name="T2" fmla="*/ 75 w 113"/>
                <a:gd name="T3" fmla="*/ 3 h 113"/>
                <a:gd name="T4" fmla="*/ 90 w 113"/>
                <a:gd name="T5" fmla="*/ 12 h 113"/>
                <a:gd name="T6" fmla="*/ 102 w 113"/>
                <a:gd name="T7" fmla="*/ 23 h 113"/>
                <a:gd name="T8" fmla="*/ 109 w 113"/>
                <a:gd name="T9" fmla="*/ 39 h 113"/>
                <a:gd name="T10" fmla="*/ 113 w 113"/>
                <a:gd name="T11" fmla="*/ 57 h 113"/>
                <a:gd name="T12" fmla="*/ 109 w 113"/>
                <a:gd name="T13" fmla="*/ 74 h 113"/>
                <a:gd name="T14" fmla="*/ 102 w 113"/>
                <a:gd name="T15" fmla="*/ 90 h 113"/>
                <a:gd name="T16" fmla="*/ 90 w 113"/>
                <a:gd name="T17" fmla="*/ 103 h 113"/>
                <a:gd name="T18" fmla="*/ 75 w 113"/>
                <a:gd name="T19" fmla="*/ 110 h 113"/>
                <a:gd name="T20" fmla="*/ 56 w 113"/>
                <a:gd name="T21" fmla="*/ 113 h 113"/>
                <a:gd name="T22" fmla="*/ 39 w 113"/>
                <a:gd name="T23" fmla="*/ 110 h 113"/>
                <a:gd name="T24" fmla="*/ 24 w 113"/>
                <a:gd name="T25" fmla="*/ 103 h 113"/>
                <a:gd name="T26" fmla="*/ 11 w 113"/>
                <a:gd name="T27" fmla="*/ 90 h 113"/>
                <a:gd name="T28" fmla="*/ 4 w 113"/>
                <a:gd name="T29" fmla="*/ 74 h 113"/>
                <a:gd name="T30" fmla="*/ 0 w 113"/>
                <a:gd name="T31" fmla="*/ 57 h 113"/>
                <a:gd name="T32" fmla="*/ 4 w 113"/>
                <a:gd name="T33" fmla="*/ 39 h 113"/>
                <a:gd name="T34" fmla="*/ 11 w 113"/>
                <a:gd name="T35" fmla="*/ 23 h 113"/>
                <a:gd name="T36" fmla="*/ 24 w 113"/>
                <a:gd name="T37" fmla="*/ 12 h 113"/>
                <a:gd name="T38" fmla="*/ 39 w 113"/>
                <a:gd name="T39" fmla="*/ 3 h 113"/>
                <a:gd name="T40" fmla="*/ 56 w 113"/>
                <a:gd name="T4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113">
                  <a:moveTo>
                    <a:pt x="56" y="0"/>
                  </a:moveTo>
                  <a:lnTo>
                    <a:pt x="75" y="3"/>
                  </a:lnTo>
                  <a:lnTo>
                    <a:pt x="90" y="12"/>
                  </a:lnTo>
                  <a:lnTo>
                    <a:pt x="102" y="23"/>
                  </a:lnTo>
                  <a:lnTo>
                    <a:pt x="109" y="39"/>
                  </a:lnTo>
                  <a:lnTo>
                    <a:pt x="113" y="57"/>
                  </a:lnTo>
                  <a:lnTo>
                    <a:pt x="109" y="74"/>
                  </a:lnTo>
                  <a:lnTo>
                    <a:pt x="102" y="90"/>
                  </a:lnTo>
                  <a:lnTo>
                    <a:pt x="90" y="103"/>
                  </a:lnTo>
                  <a:lnTo>
                    <a:pt x="75" y="110"/>
                  </a:lnTo>
                  <a:lnTo>
                    <a:pt x="56" y="113"/>
                  </a:lnTo>
                  <a:lnTo>
                    <a:pt x="39" y="110"/>
                  </a:lnTo>
                  <a:lnTo>
                    <a:pt x="24" y="103"/>
                  </a:lnTo>
                  <a:lnTo>
                    <a:pt x="11" y="90"/>
                  </a:lnTo>
                  <a:lnTo>
                    <a:pt x="4" y="74"/>
                  </a:lnTo>
                  <a:lnTo>
                    <a:pt x="0" y="57"/>
                  </a:lnTo>
                  <a:lnTo>
                    <a:pt x="4" y="39"/>
                  </a:lnTo>
                  <a:lnTo>
                    <a:pt x="11" y="23"/>
                  </a:lnTo>
                  <a:lnTo>
                    <a:pt x="24" y="12"/>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4"/>
            <p:cNvSpPr>
              <a:spLocks noEditPoints="1"/>
            </p:cNvSpPr>
            <p:nvPr userDrawn="1"/>
          </p:nvSpPr>
          <p:spPr bwMode="auto">
            <a:xfrm>
              <a:off x="5873751" y="5738813"/>
              <a:ext cx="106363" cy="106363"/>
            </a:xfrm>
            <a:custGeom>
              <a:avLst/>
              <a:gdLst>
                <a:gd name="T0" fmla="*/ 67 w 134"/>
                <a:gd name="T1" fmla="*/ 23 h 135"/>
                <a:gd name="T2" fmla="*/ 50 w 134"/>
                <a:gd name="T3" fmla="*/ 26 h 135"/>
                <a:gd name="T4" fmla="*/ 36 w 134"/>
                <a:gd name="T5" fmla="*/ 35 h 135"/>
                <a:gd name="T6" fmla="*/ 26 w 134"/>
                <a:gd name="T7" fmla="*/ 50 h 135"/>
                <a:gd name="T8" fmla="*/ 22 w 134"/>
                <a:gd name="T9" fmla="*/ 68 h 135"/>
                <a:gd name="T10" fmla="*/ 26 w 134"/>
                <a:gd name="T11" fmla="*/ 85 h 135"/>
                <a:gd name="T12" fmla="*/ 36 w 134"/>
                <a:gd name="T13" fmla="*/ 100 h 135"/>
                <a:gd name="T14" fmla="*/ 50 w 134"/>
                <a:gd name="T15" fmla="*/ 110 h 135"/>
                <a:gd name="T16" fmla="*/ 67 w 134"/>
                <a:gd name="T17" fmla="*/ 112 h 135"/>
                <a:gd name="T18" fmla="*/ 86 w 134"/>
                <a:gd name="T19" fmla="*/ 110 h 135"/>
                <a:gd name="T20" fmla="*/ 99 w 134"/>
                <a:gd name="T21" fmla="*/ 100 h 135"/>
                <a:gd name="T22" fmla="*/ 109 w 134"/>
                <a:gd name="T23" fmla="*/ 85 h 135"/>
                <a:gd name="T24" fmla="*/ 113 w 134"/>
                <a:gd name="T25" fmla="*/ 68 h 135"/>
                <a:gd name="T26" fmla="*/ 109 w 134"/>
                <a:gd name="T27" fmla="*/ 50 h 135"/>
                <a:gd name="T28" fmla="*/ 99 w 134"/>
                <a:gd name="T29" fmla="*/ 35 h 135"/>
                <a:gd name="T30" fmla="*/ 86 w 134"/>
                <a:gd name="T31" fmla="*/ 26 h 135"/>
                <a:gd name="T32" fmla="*/ 67 w 134"/>
                <a:gd name="T33" fmla="*/ 23 h 135"/>
                <a:gd name="T34" fmla="*/ 67 w 134"/>
                <a:gd name="T35" fmla="*/ 0 h 135"/>
                <a:gd name="T36" fmla="*/ 88 w 134"/>
                <a:gd name="T37" fmla="*/ 4 h 135"/>
                <a:gd name="T38" fmla="*/ 107 w 134"/>
                <a:gd name="T39" fmla="*/ 13 h 135"/>
                <a:gd name="T40" fmla="*/ 122 w 134"/>
                <a:gd name="T41" fmla="*/ 28 h 135"/>
                <a:gd name="T42" fmla="*/ 132 w 134"/>
                <a:gd name="T43" fmla="*/ 46 h 135"/>
                <a:gd name="T44" fmla="*/ 134 w 134"/>
                <a:gd name="T45" fmla="*/ 68 h 135"/>
                <a:gd name="T46" fmla="*/ 132 w 134"/>
                <a:gd name="T47" fmla="*/ 89 h 135"/>
                <a:gd name="T48" fmla="*/ 122 w 134"/>
                <a:gd name="T49" fmla="*/ 107 h 135"/>
                <a:gd name="T50" fmla="*/ 107 w 134"/>
                <a:gd name="T51" fmla="*/ 122 h 135"/>
                <a:gd name="T52" fmla="*/ 88 w 134"/>
                <a:gd name="T53" fmla="*/ 131 h 135"/>
                <a:gd name="T54" fmla="*/ 67 w 134"/>
                <a:gd name="T55" fmla="*/ 135 h 135"/>
                <a:gd name="T56" fmla="*/ 46 w 134"/>
                <a:gd name="T57" fmla="*/ 131 h 135"/>
                <a:gd name="T58" fmla="*/ 29 w 134"/>
                <a:gd name="T59" fmla="*/ 122 h 135"/>
                <a:gd name="T60" fmla="*/ 14 w 134"/>
                <a:gd name="T61" fmla="*/ 107 h 135"/>
                <a:gd name="T62" fmla="*/ 4 w 134"/>
                <a:gd name="T63" fmla="*/ 89 h 135"/>
                <a:gd name="T64" fmla="*/ 0 w 134"/>
                <a:gd name="T65" fmla="*/ 68 h 135"/>
                <a:gd name="T66" fmla="*/ 4 w 134"/>
                <a:gd name="T67" fmla="*/ 46 h 135"/>
                <a:gd name="T68" fmla="*/ 14 w 134"/>
                <a:gd name="T69" fmla="*/ 28 h 135"/>
                <a:gd name="T70" fmla="*/ 29 w 134"/>
                <a:gd name="T71" fmla="*/ 13 h 135"/>
                <a:gd name="T72" fmla="*/ 46 w 134"/>
                <a:gd name="T73" fmla="*/ 4 h 135"/>
                <a:gd name="T74" fmla="*/ 67 w 134"/>
                <a:gd name="T7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5">
                  <a:moveTo>
                    <a:pt x="67" y="23"/>
                  </a:moveTo>
                  <a:lnTo>
                    <a:pt x="50" y="26"/>
                  </a:lnTo>
                  <a:lnTo>
                    <a:pt x="36" y="35"/>
                  </a:lnTo>
                  <a:lnTo>
                    <a:pt x="26" y="50"/>
                  </a:lnTo>
                  <a:lnTo>
                    <a:pt x="22" y="68"/>
                  </a:lnTo>
                  <a:lnTo>
                    <a:pt x="26" y="85"/>
                  </a:lnTo>
                  <a:lnTo>
                    <a:pt x="36" y="100"/>
                  </a:lnTo>
                  <a:lnTo>
                    <a:pt x="50" y="110"/>
                  </a:lnTo>
                  <a:lnTo>
                    <a:pt x="67" y="112"/>
                  </a:lnTo>
                  <a:lnTo>
                    <a:pt x="86" y="110"/>
                  </a:lnTo>
                  <a:lnTo>
                    <a:pt x="99" y="100"/>
                  </a:lnTo>
                  <a:lnTo>
                    <a:pt x="109" y="85"/>
                  </a:lnTo>
                  <a:lnTo>
                    <a:pt x="113" y="68"/>
                  </a:lnTo>
                  <a:lnTo>
                    <a:pt x="109" y="50"/>
                  </a:lnTo>
                  <a:lnTo>
                    <a:pt x="99" y="35"/>
                  </a:lnTo>
                  <a:lnTo>
                    <a:pt x="86" y="26"/>
                  </a:lnTo>
                  <a:lnTo>
                    <a:pt x="67" y="23"/>
                  </a:lnTo>
                  <a:close/>
                  <a:moveTo>
                    <a:pt x="67" y="0"/>
                  </a:moveTo>
                  <a:lnTo>
                    <a:pt x="88" y="4"/>
                  </a:lnTo>
                  <a:lnTo>
                    <a:pt x="107" y="13"/>
                  </a:lnTo>
                  <a:lnTo>
                    <a:pt x="122" y="28"/>
                  </a:lnTo>
                  <a:lnTo>
                    <a:pt x="132" y="46"/>
                  </a:lnTo>
                  <a:lnTo>
                    <a:pt x="134" y="68"/>
                  </a:lnTo>
                  <a:lnTo>
                    <a:pt x="132" y="89"/>
                  </a:lnTo>
                  <a:lnTo>
                    <a:pt x="122" y="107"/>
                  </a:lnTo>
                  <a:lnTo>
                    <a:pt x="107" y="122"/>
                  </a:lnTo>
                  <a:lnTo>
                    <a:pt x="88" y="131"/>
                  </a:lnTo>
                  <a:lnTo>
                    <a:pt x="67" y="135"/>
                  </a:lnTo>
                  <a:lnTo>
                    <a:pt x="46" y="131"/>
                  </a:lnTo>
                  <a:lnTo>
                    <a:pt x="29" y="122"/>
                  </a:lnTo>
                  <a:lnTo>
                    <a:pt x="14" y="107"/>
                  </a:lnTo>
                  <a:lnTo>
                    <a:pt x="4" y="89"/>
                  </a:lnTo>
                  <a:lnTo>
                    <a:pt x="0" y="68"/>
                  </a:lnTo>
                  <a:lnTo>
                    <a:pt x="4" y="46"/>
                  </a:lnTo>
                  <a:lnTo>
                    <a:pt x="14" y="28"/>
                  </a:lnTo>
                  <a:lnTo>
                    <a:pt x="29"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
        <p:nvSpPr>
          <p:cNvPr id="6"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884283391"/>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lvl1pPr>
              <a:defRPr>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985574579"/>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Tree>
    <p:extLst>
      <p:ext uri="{BB962C8B-B14F-4D97-AF65-F5344CB8AC3E}">
        <p14:creationId xmlns:p14="http://schemas.microsoft.com/office/powerpoint/2010/main" val="3910443341"/>
      </p:ext>
    </p:extLst>
  </p:cSld>
  <p:clrMapOvr>
    <a:masterClrMapping/>
  </p:clrMapOvr>
  <p:extLst>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3"/>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4002" y="6652179"/>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grpSp>
        <p:nvGrpSpPr>
          <p:cNvPr id="12" name="Skupina 11"/>
          <p:cNvGrpSpPr/>
          <p:nvPr/>
        </p:nvGrpSpPr>
        <p:grpSpPr>
          <a:xfrm>
            <a:off x="7897239" y="468000"/>
            <a:ext cx="756000" cy="756000"/>
            <a:chOff x="3088481" y="1235075"/>
            <a:chExt cx="2952894" cy="2952894"/>
          </a:xfrm>
        </p:grpSpPr>
        <p:sp>
          <p:nvSpPr>
            <p:cNvPr id="5" name="Obdélník 4"/>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9" name="Volný tvar 8"/>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0" name="Obdélník 9"/>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13" name="Obdélník 12"/>
          <p:cNvSpPr/>
          <p:nvPr/>
        </p:nvSpPr>
        <p:spPr bwMode="auto">
          <a:xfrm>
            <a:off x="0" y="6620194"/>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31" name="Freeform 6"/>
          <p:cNvSpPr>
            <a:spLocks noEditPoints="1"/>
          </p:cNvSpPr>
          <p:nvPr/>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
        <p:nvSpPr>
          <p:cNvPr id="2" name="DocumentMarking.CMark"/>
          <p:cNvSpPr txBox="1"/>
          <p:nvPr userDrawn="1"/>
        </p:nvSpPr>
        <p:spPr>
          <a:xfrm>
            <a:off x="4394200" y="6515100"/>
            <a:ext cx="355600" cy="34290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r>
              <a:rPr lang="cs-CZ" sz="900" i="1">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 typeface="Wingdings" pitchFamily="2" charset="2"/>
              <a:buNone/>
              <a:tabLst>
                <a:tab pos="1080000" algn="l"/>
              </a:tabLst>
              <a:defRPr/>
            </a:pPr>
            <a:endParaRPr lang="cs-CZ" sz="900" i="1">
              <a:solidFill>
                <a:srgbClr val="000000"/>
              </a:solidFill>
              <a:latin typeface="Arial"/>
            </a:endParaRPr>
          </a:p>
        </p:txBody>
      </p:sp>
      <p:sp>
        <p:nvSpPr>
          <p:cNvPr id="3" name="MSIPCMContentMarking" descr="{&quot;HashCode&quot;:-1649102963,&quot;Placement&quot;:&quot;Header&quot;,&quot;Top&quot;:0.0,&quot;Left&quot;:630.008667,&quot;SlideWidth&quot;:720,&quot;SlideHeight&quot;:540}">
            <a:extLst>
              <a:ext uri="{FF2B5EF4-FFF2-40B4-BE49-F238E27FC236}">
                <a16:creationId xmlns:a16="http://schemas.microsoft.com/office/drawing/2014/main" id="{475F4322-6B66-4BA4-A189-10E2706BD927}"/>
              </a:ext>
            </a:extLst>
          </p:cNvPr>
          <p:cNvSpPr txBox="1"/>
          <p:nvPr userDrawn="1"/>
        </p:nvSpPr>
        <p:spPr>
          <a:xfrm>
            <a:off x="8001110" y="0"/>
            <a:ext cx="1142890" cy="262344"/>
          </a:xfrm>
          <a:prstGeom prst="rect">
            <a:avLst/>
          </a:prstGeom>
          <a:noFill/>
        </p:spPr>
        <p:txBody>
          <a:bodyPr vert="horz" wrap="square" lIns="0" tIns="0" rIns="0" bIns="0" rtlCol="0" anchor="ctr" anchorCtr="1">
            <a:spAutoFit/>
          </a:bodyPr>
          <a:lstStyle/>
          <a:p>
            <a:pPr algn="r">
              <a:spcBef>
                <a:spcPct val="0"/>
              </a:spcBef>
              <a:spcAft>
                <a:spcPct val="0"/>
              </a:spcAft>
            </a:pPr>
            <a:r>
              <a:rPr lang="cs-CZ" sz="1000">
                <a:solidFill>
                  <a:srgbClr val="000000"/>
                </a:solidFill>
                <a:latin typeface="Calibri" panose="020F0502020204030204" pitchFamily="34" charset="0"/>
              </a:rPr>
              <a:t>Interní / 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4000" y="1052730"/>
            <a:ext cx="6876000" cy="1282402"/>
          </a:xfrm>
        </p:spPr>
        <p:txBody>
          <a:bodyPr/>
          <a:lstStyle/>
          <a:p>
            <a:r>
              <a:rPr lang="cs-CZ" altLang="cs-CZ" b="1" dirty="0"/>
              <a:t>Informační a kybernetická bezpečnost (IKB)</a:t>
            </a:r>
            <a:endParaRPr lang="cs-CZ" dirty="0"/>
          </a:p>
        </p:txBody>
      </p:sp>
      <p:sp>
        <p:nvSpPr>
          <p:cNvPr id="6" name="Zástupný symbol pro text 5"/>
          <p:cNvSpPr>
            <a:spLocks noGrp="1"/>
          </p:cNvSpPr>
          <p:nvPr>
            <p:ph type="body" sz="quarter" idx="10"/>
          </p:nvPr>
        </p:nvSpPr>
        <p:spPr>
          <a:xfrm>
            <a:off x="506413" y="2904288"/>
            <a:ext cx="8134350" cy="686638"/>
          </a:xfrm>
        </p:spPr>
        <p:txBody>
          <a:bodyPr/>
          <a:lstStyle/>
          <a:p>
            <a:r>
              <a:rPr lang="cs-CZ" sz="2800" dirty="0">
                <a:solidFill>
                  <a:schemeClr val="tx1"/>
                </a:solidFill>
              </a:rPr>
              <a:t>Školení dodavatelů</a:t>
            </a:r>
          </a:p>
        </p:txBody>
      </p:sp>
      <p:sp>
        <p:nvSpPr>
          <p:cNvPr id="7" name="Zástupný symbol pro text 6"/>
          <p:cNvSpPr>
            <a:spLocks noGrp="1"/>
          </p:cNvSpPr>
          <p:nvPr>
            <p:ph type="body" sz="quarter" idx="11"/>
          </p:nvPr>
        </p:nvSpPr>
        <p:spPr>
          <a:xfrm>
            <a:off x="506413" y="5931450"/>
            <a:ext cx="6288087" cy="342350"/>
          </a:xfrm>
        </p:spPr>
        <p:txBody>
          <a:bodyPr/>
          <a:lstStyle/>
          <a:p>
            <a:r>
              <a:rPr lang="cs-CZ" dirty="0"/>
              <a:t>Útvar Informační a kybernetická bezpečnost</a:t>
            </a:r>
          </a:p>
        </p:txBody>
      </p:sp>
      <p:sp>
        <p:nvSpPr>
          <p:cNvPr id="8" name="Nadpis 4"/>
          <p:cNvSpPr txBox="1">
            <a:spLocks/>
          </p:cNvSpPr>
          <p:nvPr/>
        </p:nvSpPr>
        <p:spPr bwMode="auto">
          <a:xfrm>
            <a:off x="506413" y="3663023"/>
            <a:ext cx="6876000" cy="58298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l" defTabSz="895350" rtl="0" eaLnBrk="1" fontAlgn="base" hangingPunct="1">
              <a:lnSpc>
                <a:spcPts val="5000"/>
              </a:lnSpc>
              <a:spcBef>
                <a:spcPct val="0"/>
              </a:spcBef>
              <a:spcAft>
                <a:spcPct val="0"/>
              </a:spcAft>
              <a:defRPr sz="3600" b="0" cap="all" baseline="0">
                <a:solidFill>
                  <a:schemeClr val="accent2"/>
                </a:solidFill>
                <a:latin typeface="+mj-lt"/>
                <a:ea typeface="+mj-ea"/>
                <a:cs typeface="Arial CE" panose="020B0604020202020204" pitchFamily="34" charset="0"/>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a:lstStyle>
          <a:p>
            <a:pPr>
              <a:buClrTx/>
              <a:buFontTx/>
            </a:pPr>
            <a:r>
              <a:rPr lang="cs-CZ" b="1" i="0" kern="0" dirty="0"/>
              <a:t>pravidla </a:t>
            </a:r>
            <a:r>
              <a:rPr lang="cs-CZ" b="1" i="0" kern="0" dirty="0" err="1"/>
              <a:t>CYBEx</a:t>
            </a:r>
            <a:endParaRPr lang="cs-CZ" i="0" kern="0" dirty="0"/>
          </a:p>
        </p:txBody>
      </p:sp>
    </p:spTree>
    <p:extLst>
      <p:ext uri="{BB962C8B-B14F-4D97-AF65-F5344CB8AC3E}">
        <p14:creationId xmlns:p14="http://schemas.microsoft.com/office/powerpoint/2010/main" val="18690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solidFill>
                  <a:schemeClr val="tx1"/>
                </a:solidFill>
              </a:rPr>
              <a:t>Informační a kybernetická bezpečnost</a:t>
            </a:r>
            <a:br>
              <a:rPr lang="cs-CZ" dirty="0">
                <a:solidFill>
                  <a:schemeClr val="tx1"/>
                </a:solidFill>
              </a:rPr>
            </a:br>
            <a:r>
              <a:rPr lang="cs-CZ" dirty="0"/>
              <a:t>Bezpečnostní klasifikace ICT / ICS Systémů   </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9</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3563146358"/>
              </p:ext>
            </p:extLst>
          </p:nvPr>
        </p:nvGraphicFramePr>
        <p:xfrm>
          <a:off x="508000" y="1558925"/>
          <a:ext cx="8134350" cy="4032064"/>
        </p:xfrm>
        <a:graphic>
          <a:graphicData uri="http://schemas.openxmlformats.org/drawingml/2006/table">
            <a:tbl>
              <a:tblPr firstRow="1" firstCol="1" bandRow="1"/>
              <a:tblGrid>
                <a:gridCol w="1188216">
                  <a:extLst>
                    <a:ext uri="{9D8B030D-6E8A-4147-A177-3AD203B41FA5}">
                      <a16:colId xmlns:a16="http://schemas.microsoft.com/office/drawing/2014/main" val="20000"/>
                    </a:ext>
                  </a:extLst>
                </a:gridCol>
                <a:gridCol w="6946134">
                  <a:extLst>
                    <a:ext uri="{9D8B030D-6E8A-4147-A177-3AD203B41FA5}">
                      <a16:colId xmlns:a16="http://schemas.microsoft.com/office/drawing/2014/main" val="20001"/>
                    </a:ext>
                  </a:extLst>
                </a:gridCol>
              </a:tblGrid>
              <a:tr h="2322131">
                <a:tc>
                  <a:txBody>
                    <a:bodyPr/>
                    <a:lstStyle/>
                    <a:p>
                      <a:pPr algn="ctr" hangingPunct="0">
                        <a:spcBef>
                          <a:spcPts val="600"/>
                        </a:spcBef>
                        <a:spcAft>
                          <a:spcPts val="600"/>
                        </a:spcAft>
                      </a:pPr>
                      <a:r>
                        <a:rPr lang="cs-CZ" sz="1400" b="1" dirty="0">
                          <a:effectLst/>
                          <a:latin typeface="Arial"/>
                          <a:ea typeface="Times New Roman"/>
                          <a:cs typeface="Times New Roman"/>
                        </a:rPr>
                        <a:t>B</a:t>
                      </a:r>
                      <a:endParaRPr lang="cs-CZ" sz="1400" dirty="0">
                        <a:effectLst/>
                        <a:latin typeface="Arial"/>
                        <a:ea typeface="Times New Roman"/>
                        <a:cs typeface="Times New Roman"/>
                      </a:endParaRPr>
                    </a:p>
                    <a:p>
                      <a:pPr algn="ctr" hangingPunct="0">
                        <a:spcBef>
                          <a:spcPts val="600"/>
                        </a:spcBef>
                        <a:spcAft>
                          <a:spcPts val="600"/>
                        </a:spcAft>
                      </a:pPr>
                      <a:r>
                        <a:rPr lang="cs-CZ" sz="1400" b="1" dirty="0">
                          <a:effectLst/>
                          <a:latin typeface="Arial"/>
                          <a:ea typeface="Times New Roman"/>
                          <a:cs typeface="Times New Roman"/>
                        </a:rPr>
                        <a:t>STŘEDNÍ</a:t>
                      </a:r>
                      <a:endParaRPr lang="cs-CZ" sz="1400" dirty="0">
                        <a:effectLst/>
                        <a:latin typeface="Arial"/>
                        <a:ea typeface="Times New Roman"/>
                        <a:cs typeface="Times New Roman"/>
                      </a:endParaRP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zpracovávající data a informace a vyžadující ochranu stanovenou právními předpisy</a:t>
                      </a:r>
                      <a:r>
                        <a:rPr lang="cs-CZ" sz="1400" baseline="0" dirty="0">
                          <a:effectLst/>
                          <a:latin typeface="Arial"/>
                          <a:ea typeface="Times New Roman"/>
                          <a:cs typeface="Times New Roman"/>
                        </a:rPr>
                        <a:t> </a:t>
                      </a:r>
                      <a:r>
                        <a:rPr lang="cs-CZ" sz="1400" dirty="0">
                          <a:effectLst/>
                          <a:latin typeface="Arial"/>
                          <a:ea typeface="Times New Roman"/>
                          <a:cs typeface="Times New Roman"/>
                        </a:rPr>
                        <a:t>nebo smluvními ujednáními (např. </a:t>
                      </a:r>
                      <a:r>
                        <a:rPr lang="cs-CZ" sz="1400" b="1" dirty="0">
                          <a:effectLst/>
                          <a:latin typeface="Arial"/>
                          <a:ea typeface="Times New Roman"/>
                          <a:cs typeface="Times New Roman"/>
                        </a:rPr>
                        <a:t>obchodní tajemství, osobní údaje </a:t>
                      </a:r>
                      <a:r>
                        <a:rPr lang="cs-CZ" sz="1400" dirty="0">
                          <a:effectLst/>
                          <a:latin typeface="Arial"/>
                          <a:ea typeface="Times New Roman"/>
                          <a:cs typeface="Times New Roman"/>
                        </a:rPr>
                        <a:t>apod.).</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plnící zejména </a:t>
                      </a:r>
                      <a:r>
                        <a:rPr lang="cs-CZ" sz="1400" b="1" dirty="0">
                          <a:effectLst/>
                          <a:latin typeface="Arial"/>
                          <a:ea typeface="Times New Roman"/>
                          <a:cs typeface="Times New Roman"/>
                        </a:rPr>
                        <a:t>informační, monitorovací a diagnostické funkce bez přímého vlivu na technickou bezpečnost a provozuschopnost</a:t>
                      </a:r>
                      <a:r>
                        <a:rPr lang="cs-CZ" sz="1400" dirty="0">
                          <a:effectLst/>
                          <a:latin typeface="Arial"/>
                          <a:ea typeface="Times New Roman"/>
                          <a:cs typeface="Times New Roman"/>
                        </a:rPr>
                        <a:t>, případě </a:t>
                      </a:r>
                      <a:r>
                        <a:rPr lang="cs-CZ" sz="1400" b="1" dirty="0">
                          <a:effectLst/>
                          <a:latin typeface="Arial"/>
                          <a:ea typeface="Times New Roman"/>
                          <a:cs typeface="Times New Roman"/>
                        </a:rPr>
                        <a:t>řízení méně významných technologických celků nebo menších technologických částí</a:t>
                      </a:r>
                      <a:r>
                        <a:rPr lang="cs-CZ" sz="1400" dirty="0">
                          <a:effectLst/>
                          <a:latin typeface="Arial"/>
                          <a:ea typeface="Times New Roman"/>
                          <a:cs typeface="Times New Roman"/>
                        </a:rPr>
                        <a:t>. </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Jedná se např. o  </a:t>
                      </a:r>
                      <a:r>
                        <a:rPr lang="cs-CZ" sz="1400" b="1" dirty="0">
                          <a:effectLst/>
                          <a:latin typeface="Arial"/>
                          <a:ea typeface="Times New Roman"/>
                          <a:cs typeface="Times New Roman"/>
                        </a:rPr>
                        <a:t>systém demineralizace </a:t>
                      </a:r>
                      <a:r>
                        <a:rPr lang="cs-CZ" sz="1400" b="0" dirty="0">
                          <a:effectLst/>
                          <a:latin typeface="Arial"/>
                          <a:ea typeface="Times New Roman"/>
                          <a:cs typeface="Times New Roman"/>
                        </a:rPr>
                        <a:t>nebo</a:t>
                      </a:r>
                      <a:r>
                        <a:rPr lang="cs-CZ" sz="1400" b="1" dirty="0">
                          <a:effectLst/>
                          <a:latin typeface="Arial"/>
                          <a:ea typeface="Times New Roman"/>
                          <a:cs typeface="Times New Roman"/>
                        </a:rPr>
                        <a:t> systémy dohledu v reálném čase pro velín</a:t>
                      </a:r>
                      <a:r>
                        <a:rPr lang="cs-CZ" sz="1400" dirty="0">
                          <a:effectLst/>
                          <a:latin typeface="Arial"/>
                          <a:ea typeface="Times New Roman"/>
                          <a:cs typeface="Times New Roman"/>
                        </a:rPr>
                        <a:t>, případně neklasifikovaný systém jaderných elektráren a vybraný systém ICT klasických elektráren.</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09933">
                <a:tc>
                  <a:txBody>
                    <a:bodyPr/>
                    <a:lstStyle/>
                    <a:p>
                      <a:pPr algn="ctr" hangingPunct="0">
                        <a:spcBef>
                          <a:spcPts val="600"/>
                        </a:spcBef>
                        <a:spcAft>
                          <a:spcPts val="600"/>
                        </a:spcAft>
                      </a:pPr>
                      <a:r>
                        <a:rPr lang="cs-CZ" sz="1400" b="1" dirty="0">
                          <a:effectLst/>
                          <a:latin typeface="Arial"/>
                          <a:ea typeface="Times New Roman"/>
                          <a:cs typeface="Times New Roman"/>
                        </a:rPr>
                        <a:t>C</a:t>
                      </a:r>
                      <a:endParaRPr lang="cs-CZ" sz="1400" dirty="0">
                        <a:effectLst/>
                        <a:latin typeface="Arial"/>
                        <a:ea typeface="Times New Roman"/>
                        <a:cs typeface="Times New Roman"/>
                      </a:endParaRPr>
                    </a:p>
                    <a:p>
                      <a:pPr algn="ctr" hangingPunct="0">
                        <a:spcBef>
                          <a:spcPts val="600"/>
                        </a:spcBef>
                        <a:spcAft>
                          <a:spcPts val="600"/>
                        </a:spcAft>
                      </a:pPr>
                      <a:r>
                        <a:rPr lang="cs-CZ" sz="1400" b="1" dirty="0">
                          <a:effectLst/>
                          <a:latin typeface="Arial"/>
                          <a:ea typeface="Times New Roman"/>
                          <a:cs typeface="Times New Roman"/>
                        </a:rPr>
                        <a:t>NÍZKÁ</a:t>
                      </a:r>
                      <a:endParaRPr lang="cs-CZ" sz="1400" dirty="0">
                        <a:effectLst/>
                        <a:latin typeface="Arial"/>
                        <a:ea typeface="Times New Roman"/>
                        <a:cs typeface="Times New Roman"/>
                      </a:endParaRP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zpracovávající </a:t>
                      </a:r>
                      <a:r>
                        <a:rPr lang="cs-CZ" sz="1400" b="1" dirty="0">
                          <a:effectLst/>
                          <a:latin typeface="Arial"/>
                          <a:ea typeface="Times New Roman"/>
                          <a:cs typeface="Times New Roman"/>
                        </a:rPr>
                        <a:t>veřejně nepřístupná data a informace</a:t>
                      </a:r>
                      <a:r>
                        <a:rPr lang="cs-CZ" sz="1400" dirty="0">
                          <a:effectLst/>
                          <a:latin typeface="Arial"/>
                          <a:ea typeface="Times New Roman"/>
                          <a:cs typeface="Times New Roman"/>
                        </a:rPr>
                        <a:t>,</a:t>
                      </a:r>
                      <a:r>
                        <a:rPr lang="cs-CZ" sz="1400" baseline="0" dirty="0">
                          <a:effectLst/>
                          <a:latin typeface="Arial"/>
                          <a:ea typeface="Times New Roman"/>
                          <a:cs typeface="Times New Roman"/>
                        </a:rPr>
                        <a:t> </a:t>
                      </a:r>
                      <a:r>
                        <a:rPr lang="cs-CZ" sz="1400" dirty="0">
                          <a:effectLst/>
                          <a:latin typeface="Arial"/>
                          <a:ea typeface="Times New Roman"/>
                          <a:cs typeface="Times New Roman"/>
                        </a:rPr>
                        <a:t>tvoří </a:t>
                      </a:r>
                      <a:r>
                        <a:rPr lang="cs-CZ" sz="1400" b="1" dirty="0">
                          <a:effectLst/>
                          <a:latin typeface="Arial"/>
                          <a:ea typeface="Times New Roman"/>
                          <a:cs typeface="Times New Roman"/>
                        </a:rPr>
                        <a:t>know-how společnosti </a:t>
                      </a:r>
                      <a:r>
                        <a:rPr lang="cs-CZ" sz="1400" dirty="0">
                          <a:effectLst/>
                          <a:latin typeface="Arial"/>
                          <a:ea typeface="Times New Roman"/>
                          <a:cs typeface="Times New Roman"/>
                        </a:rPr>
                        <a:t>Skupiny ČEZ.</a:t>
                      </a:r>
                      <a:endParaRPr lang="cs-CZ" sz="1400" b="1" dirty="0">
                        <a:effectLst/>
                        <a:latin typeface="Arial"/>
                        <a:ea typeface="Times New Roman"/>
                        <a:cs typeface="Times New Roman"/>
                      </a:endParaRPr>
                    </a:p>
                    <a:p>
                      <a:pPr marL="171450" indent="-171450" hangingPunct="0">
                        <a:spcBef>
                          <a:spcPts val="200"/>
                        </a:spcBef>
                        <a:spcAft>
                          <a:spcPts val="200"/>
                        </a:spcAft>
                        <a:buFont typeface="Arial" panose="020B0604020202020204" pitchFamily="34" charset="0"/>
                        <a:buChar char="•"/>
                      </a:pPr>
                      <a:r>
                        <a:rPr lang="cs-CZ" sz="1400" b="1" dirty="0">
                          <a:effectLst/>
                          <a:latin typeface="Arial"/>
                          <a:ea typeface="Times New Roman"/>
                          <a:cs typeface="Times New Roman"/>
                        </a:rPr>
                        <a:t>Systém neprovozního charakteru</a:t>
                      </a:r>
                      <a:r>
                        <a:rPr lang="cs-CZ" sz="1400" dirty="0">
                          <a:effectLst/>
                          <a:latin typeface="Arial"/>
                          <a:ea typeface="Times New Roman"/>
                          <a:cs typeface="Times New Roman"/>
                        </a:rPr>
                        <a:t>, zajištující </a:t>
                      </a:r>
                      <a:r>
                        <a:rPr lang="cs-CZ" sz="1400" b="1" dirty="0">
                          <a:effectLst/>
                          <a:latin typeface="Arial"/>
                          <a:ea typeface="Times New Roman"/>
                          <a:cs typeface="Times New Roman"/>
                        </a:rPr>
                        <a:t>automatické kancelářské činnosti</a:t>
                      </a:r>
                      <a:r>
                        <a:rPr lang="cs-CZ" sz="1400" dirty="0">
                          <a:effectLst/>
                          <a:latin typeface="Arial"/>
                          <a:ea typeface="Times New Roman"/>
                          <a:cs typeface="Times New Roman"/>
                        </a:rPr>
                        <a:t>. </a:t>
                      </a:r>
                    </a:p>
                    <a:p>
                      <a:pPr marL="171450" indent="-171450" hangingPunct="0">
                        <a:spcBef>
                          <a:spcPts val="200"/>
                        </a:spcBef>
                        <a:spcAft>
                          <a:spcPts val="200"/>
                        </a:spcAft>
                        <a:buFont typeface="Arial" panose="020B0604020202020204" pitchFamily="34" charset="0"/>
                        <a:buChar char="•"/>
                      </a:pPr>
                      <a:r>
                        <a:rPr lang="cs-CZ" sz="1400" b="1" dirty="0">
                          <a:effectLst/>
                          <a:latin typeface="Arial"/>
                          <a:ea typeface="Times New Roman"/>
                          <a:cs typeface="Times New Roman"/>
                        </a:rPr>
                        <a:t>Monitorovací a diagnostické funkce bez přímého vlivu na technickou bezpečnost a provozuschopnost</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Jedná se např. o </a:t>
                      </a:r>
                      <a:r>
                        <a:rPr lang="cs-CZ" sz="1400" b="1" dirty="0">
                          <a:effectLst/>
                          <a:latin typeface="Arial"/>
                          <a:ea typeface="Times New Roman"/>
                          <a:cs typeface="Times New Roman"/>
                        </a:rPr>
                        <a:t>systém pro správu pracovních povolení a příkazů, </a:t>
                      </a:r>
                      <a:r>
                        <a:rPr lang="cs-CZ" sz="1400" b="0" dirty="0">
                          <a:effectLst/>
                          <a:latin typeface="Arial"/>
                          <a:ea typeface="Times New Roman"/>
                          <a:cs typeface="Times New Roman"/>
                        </a:rPr>
                        <a:t>pro</a:t>
                      </a:r>
                      <a:r>
                        <a:rPr lang="cs-CZ" sz="1400" b="1" dirty="0">
                          <a:effectLst/>
                          <a:latin typeface="Arial"/>
                          <a:ea typeface="Times New Roman"/>
                          <a:cs typeface="Times New Roman"/>
                        </a:rPr>
                        <a:t> podporu </a:t>
                      </a:r>
                      <a:r>
                        <a:rPr lang="cs-CZ" sz="1400" b="1" dirty="0" err="1">
                          <a:effectLst/>
                          <a:latin typeface="Arial"/>
                          <a:ea typeface="Times New Roman"/>
                          <a:cs typeface="Times New Roman"/>
                        </a:rPr>
                        <a:t>inženýringu</a:t>
                      </a:r>
                      <a:r>
                        <a:rPr lang="cs-CZ" sz="1400" b="1" dirty="0">
                          <a:effectLst/>
                          <a:latin typeface="Arial"/>
                          <a:ea typeface="Times New Roman"/>
                          <a:cs typeface="Times New Roman"/>
                        </a:rPr>
                        <a:t> a údržby </a:t>
                      </a:r>
                      <a:r>
                        <a:rPr lang="cs-CZ" sz="1400" b="0" dirty="0">
                          <a:effectLst/>
                          <a:latin typeface="Arial"/>
                          <a:ea typeface="Times New Roman"/>
                          <a:cs typeface="Times New Roman"/>
                        </a:rPr>
                        <a:t>nebo</a:t>
                      </a:r>
                      <a:r>
                        <a:rPr lang="cs-CZ" sz="1400" b="1" dirty="0">
                          <a:effectLst/>
                          <a:latin typeface="Arial"/>
                          <a:ea typeface="Times New Roman"/>
                          <a:cs typeface="Times New Roman"/>
                        </a:rPr>
                        <a:t> </a:t>
                      </a:r>
                      <a:r>
                        <a:rPr lang="cs-CZ" sz="1400" b="0" dirty="0">
                          <a:effectLst/>
                          <a:latin typeface="Arial"/>
                          <a:ea typeface="Times New Roman"/>
                          <a:cs typeface="Times New Roman"/>
                        </a:rPr>
                        <a:t>pro</a:t>
                      </a:r>
                      <a:r>
                        <a:rPr lang="cs-CZ" sz="1400" b="1" dirty="0">
                          <a:effectLst/>
                          <a:latin typeface="Arial"/>
                          <a:ea typeface="Times New Roman"/>
                          <a:cs typeface="Times New Roman"/>
                        </a:rPr>
                        <a:t> řízení dokumentace a konfigurace</a:t>
                      </a:r>
                      <a:r>
                        <a:rPr lang="cs-CZ" sz="1400" dirty="0">
                          <a:effectLst/>
                          <a:latin typeface="Arial"/>
                          <a:ea typeface="Times New Roman"/>
                          <a:cs typeface="Times New Roman"/>
                        </a:rPr>
                        <a:t>.</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Obdélník 4"/>
          <p:cNvSpPr/>
          <p:nvPr/>
        </p:nvSpPr>
        <p:spPr>
          <a:xfrm>
            <a:off x="508000" y="5740413"/>
            <a:ext cx="8134350" cy="523220"/>
          </a:xfrm>
          <a:prstGeom prst="rect">
            <a:avLst/>
          </a:prstGeom>
          <a:solidFill>
            <a:schemeClr val="accent2"/>
          </a:solidFill>
        </p:spPr>
        <p:txBody>
          <a:bodyPr wrap="square">
            <a:spAutoFit/>
          </a:bodyPr>
          <a:lstStyle/>
          <a:p>
            <a:pPr algn="ctr"/>
            <a:r>
              <a:rPr lang="cs-CZ" b="1" dirty="0"/>
              <a:t>Při práci  na systémech ICT/ICS je nutné brát v potaz uvedenou klasifikaci a dodržovat požadované postupy!</a:t>
            </a:r>
          </a:p>
        </p:txBody>
      </p:sp>
    </p:spTree>
    <p:extLst>
      <p:ext uri="{BB962C8B-B14F-4D97-AF65-F5344CB8AC3E}">
        <p14:creationId xmlns:p14="http://schemas.microsoft.com/office/powerpoint/2010/main" val="103555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solidFill>
                  <a:schemeClr val="tx1"/>
                </a:solidFill>
              </a:rPr>
            </a:br>
            <a:r>
              <a:rPr lang="cs-CZ" dirty="0">
                <a:solidFill>
                  <a:schemeClr val="accent2"/>
                </a:solidFill>
              </a:rPr>
              <a:t>Zákon o kybernetické bezpečnosti (ZKB)</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10</a:t>
            </a:fld>
            <a:endParaRPr lang="cs-CZ"/>
          </a:p>
        </p:txBody>
      </p:sp>
      <p:sp>
        <p:nvSpPr>
          <p:cNvPr id="5" name="Obdélník 4"/>
          <p:cNvSpPr/>
          <p:nvPr/>
        </p:nvSpPr>
        <p:spPr>
          <a:xfrm>
            <a:off x="508000" y="1512710"/>
            <a:ext cx="8134350" cy="4585871"/>
          </a:xfrm>
          <a:prstGeom prst="rect">
            <a:avLst/>
          </a:prstGeom>
        </p:spPr>
        <p:txBody>
          <a:bodyPr wrap="square">
            <a:spAutoFit/>
          </a:bodyPr>
          <a:lstStyle/>
          <a:p>
            <a:pPr algn="l"/>
            <a:r>
              <a:rPr lang="cs-CZ" sz="1400" b="1" i="0" dirty="0"/>
              <a:t>Zákon č. 181/2014 Sb. o kybernetické bezpečnosti </a:t>
            </a:r>
            <a:r>
              <a:rPr lang="cs-CZ" sz="1400" i="0" dirty="0"/>
              <a:t>–</a:t>
            </a:r>
            <a:r>
              <a:rPr lang="cs-CZ" sz="1400" b="1" i="0" dirty="0"/>
              <a:t> </a:t>
            </a:r>
            <a:r>
              <a:rPr lang="cs-CZ" sz="1400" i="0" dirty="0"/>
              <a:t>upravuje práva a povinnosti osob a společností a působnost a pravomoci orgánů veřejné moci v oblasti kybernetické bezpečnosti.</a:t>
            </a:r>
          </a:p>
          <a:p>
            <a:pPr algn="l"/>
            <a:endParaRPr lang="cs-CZ" sz="1400" b="1" i="0" dirty="0"/>
          </a:p>
          <a:p>
            <a:pPr algn="l"/>
            <a:r>
              <a:rPr lang="cs-CZ" sz="1400" b="1" i="0" dirty="0"/>
              <a:t>Kritická informační infrastruktura (KII) </a:t>
            </a:r>
            <a:r>
              <a:rPr lang="cs-CZ" sz="1400" i="0" dirty="0"/>
              <a:t>– obdoba kritické infrastruktury, jak ji specifikuje nařízení vlády a krizový zákon, do které je vložen pojem „informační“ a týká se informačních a komunikačních systémů. </a:t>
            </a:r>
          </a:p>
          <a:p>
            <a:pPr algn="l"/>
            <a:r>
              <a:rPr lang="cs-CZ" sz="1400" b="1" i="0" dirty="0"/>
              <a:t>Informační systém základní služby (ISZS) </a:t>
            </a:r>
            <a:r>
              <a:rPr lang="cs-CZ" sz="1400" i="0" dirty="0"/>
              <a:t>- </a:t>
            </a:r>
            <a:r>
              <a:rPr lang="cs-CZ" sz="1600" b="0" i="0" dirty="0">
                <a:solidFill>
                  <a:srgbClr val="040C28"/>
                </a:solidFill>
                <a:effectLst/>
                <a:latin typeface="Google Sans"/>
              </a:rPr>
              <a:t>informační systém, na jehož fungování je závislé </a:t>
            </a:r>
            <a:r>
              <a:rPr lang="cs-CZ" sz="1600" b="1" i="0" dirty="0">
                <a:solidFill>
                  <a:srgbClr val="040C28"/>
                </a:solidFill>
                <a:effectLst/>
                <a:latin typeface="Google Sans"/>
              </a:rPr>
              <a:t>poskytování základní služby (PZS)</a:t>
            </a:r>
            <a:endParaRPr lang="cs-CZ" sz="1400" b="1" i="0" dirty="0"/>
          </a:p>
          <a:p>
            <a:pPr lvl="0" algn="l"/>
            <a:endParaRPr lang="cs-CZ" sz="1400" b="1" i="0" dirty="0"/>
          </a:p>
          <a:p>
            <a:pPr lvl="0" algn="l"/>
            <a:r>
              <a:rPr lang="cs-CZ" sz="1400" b="1" i="0" dirty="0"/>
              <a:t>Primární aktivum</a:t>
            </a:r>
            <a:r>
              <a:rPr lang="cs-CZ" sz="1400" i="0" dirty="0"/>
              <a:t> – informace nebo služba, kterou zpracovává nebo poskytuje určený informační systém (informace zobrazené a archivované v TŘIS)</a:t>
            </a:r>
          </a:p>
          <a:p>
            <a:pPr algn="l"/>
            <a:r>
              <a:rPr lang="cs-CZ" sz="1400" b="1" i="0" dirty="0"/>
              <a:t>Podpůrné aktivum</a:t>
            </a:r>
            <a:r>
              <a:rPr lang="cs-CZ" sz="1400" i="0" dirty="0"/>
              <a:t> – </a:t>
            </a:r>
            <a:r>
              <a:rPr lang="cs-CZ" sz="1400" b="1" i="0" dirty="0"/>
              <a:t>technické aktivum, zaměstnanci a dodavatelé </a:t>
            </a:r>
            <a:r>
              <a:rPr lang="cs-CZ" sz="1400" i="0" dirty="0"/>
              <a:t>podílející se na provozu, rozvoji, správě nebo bezpečnosti informačního systému (veškerá dokumentace TŘIS včetně popisu algoritmů, IP adres apod., aplikační SW, dále pak veškeré technické prostředky TŘIS a to včetně servisních notebooků)</a:t>
            </a:r>
          </a:p>
          <a:p>
            <a:pPr lvl="0" algn="l"/>
            <a:r>
              <a:rPr lang="cs-CZ" sz="1400" b="1" i="0" dirty="0"/>
              <a:t>Technické aktivum</a:t>
            </a:r>
            <a:r>
              <a:rPr lang="cs-CZ" sz="1400" i="0" dirty="0"/>
              <a:t> – technické vybavení, komunikační prostředky a programové vybavení informačního systému (veškerý HW SKŘ – systém kontroly a řízení)</a:t>
            </a:r>
          </a:p>
        </p:txBody>
      </p:sp>
    </p:spTree>
    <p:extLst>
      <p:ext uri="{BB962C8B-B14F-4D97-AF65-F5344CB8AC3E}">
        <p14:creationId xmlns:p14="http://schemas.microsoft.com/office/powerpoint/2010/main" val="137472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Kritická informační infrastruktura (KII) </a:t>
            </a:r>
          </a:p>
        </p:txBody>
      </p:sp>
      <p:sp>
        <p:nvSpPr>
          <p:cNvPr id="3" name="Zástupný symbol pro obsah 2"/>
          <p:cNvSpPr>
            <a:spLocks noGrp="1"/>
          </p:cNvSpPr>
          <p:nvPr>
            <p:ph idx="1"/>
          </p:nvPr>
        </p:nvSpPr>
        <p:spPr>
          <a:xfrm>
            <a:off x="515875" y="1561375"/>
            <a:ext cx="8124888" cy="2226854"/>
          </a:xfrm>
        </p:spPr>
        <p:txBody>
          <a:bodyPr/>
          <a:lstStyle/>
          <a:p>
            <a:pPr marL="285750" indent="-285750">
              <a:buFont typeface="Arial" panose="020B0604020202020204" pitchFamily="34" charset="0"/>
              <a:buChar char="•"/>
            </a:pPr>
            <a:r>
              <a:rPr lang="cs-CZ" sz="1400" b="1" dirty="0"/>
              <a:t>Definována dle zákona č. 181/2014 Sb. (Zákon o kybernetické bezpečnosti)</a:t>
            </a:r>
          </a:p>
          <a:p>
            <a:pPr marL="285750" lvl="0" indent="-285750">
              <a:buFont typeface="Arial" panose="020B0604020202020204" pitchFamily="34" charset="0"/>
              <a:buChar char="•"/>
            </a:pPr>
            <a:endParaRPr lang="cs-CZ" sz="1400" dirty="0"/>
          </a:p>
          <a:p>
            <a:pPr marL="285750" lvl="0" indent="-285750">
              <a:buFont typeface="Arial" panose="020B0604020202020204" pitchFamily="34" charset="0"/>
              <a:buChar char="•"/>
            </a:pPr>
            <a:r>
              <a:rPr lang="cs-CZ" sz="1400" dirty="0"/>
              <a:t>Prvky jejichž narušení funkce by mělo </a:t>
            </a:r>
            <a:r>
              <a:rPr lang="cs-CZ" sz="1400" b="1" dirty="0"/>
              <a:t>závažný dopad </a:t>
            </a:r>
            <a:r>
              <a:rPr lang="cs-CZ" sz="1400" dirty="0"/>
              <a:t>např. </a:t>
            </a:r>
            <a:r>
              <a:rPr lang="cs-CZ" sz="1400" b="1" dirty="0"/>
              <a:t>na bezpečnost státu</a:t>
            </a:r>
            <a:r>
              <a:rPr lang="cs-CZ" sz="1400" dirty="0"/>
              <a:t>, </a:t>
            </a:r>
            <a:r>
              <a:rPr lang="cs-CZ" sz="1400" b="1" dirty="0"/>
              <a:t>zabezpečení základních životních potřeb obyvatelstva</a:t>
            </a:r>
            <a:r>
              <a:rPr lang="cs-CZ" sz="1400" dirty="0"/>
              <a:t>, </a:t>
            </a:r>
            <a:r>
              <a:rPr lang="cs-CZ" sz="1400" b="1" dirty="0"/>
              <a:t>zdraví osob </a:t>
            </a:r>
            <a:r>
              <a:rPr lang="cs-CZ" sz="1400" dirty="0"/>
              <a:t>nebo </a:t>
            </a:r>
            <a:r>
              <a:rPr lang="cs-CZ" sz="1400" b="1" dirty="0"/>
              <a:t>ekonomiku státu</a:t>
            </a:r>
            <a:r>
              <a:rPr lang="cs-CZ" sz="1400" dirty="0"/>
              <a:t>.</a:t>
            </a:r>
          </a:p>
          <a:p>
            <a:pPr marL="285750" indent="-285750">
              <a:buFont typeface="Arial" panose="020B0604020202020204" pitchFamily="34" charset="0"/>
              <a:buChar char="•"/>
            </a:pPr>
            <a:endParaRPr lang="cs-CZ" sz="1400" b="1" dirty="0"/>
          </a:p>
          <a:p>
            <a:pPr marL="285750" indent="-285750">
              <a:buFont typeface="Arial" panose="020B0604020202020204" pitchFamily="34" charset="0"/>
              <a:buChar char="•"/>
            </a:pPr>
            <a:r>
              <a:rPr lang="cs-CZ" sz="1400" b="1" dirty="0"/>
              <a:t>V praxi se jedná o informační a komunikační systémy, příp. ICS/SCADA systémy, které jsou zásadní pro bezpečné fungování provozu elektrárny</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11</a:t>
            </a:fld>
            <a:endParaRPr lang="cs-CZ"/>
          </a:p>
        </p:txBody>
      </p:sp>
      <p:pic>
        <p:nvPicPr>
          <p:cNvPr id="1028" name="Picture 4" descr="Výsledek obrázku pro Industrial Control System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0882" y="3918864"/>
            <a:ext cx="3489882" cy="2096110"/>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506413" y="3945556"/>
            <a:ext cx="4267468" cy="153503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85750" indent="-285750" algn="l" defTabSz="895350" eaLnBrk="1" hangingPunct="1">
              <a:lnSpc>
                <a:spcPts val="2300"/>
              </a:lnSpc>
              <a:spcBef>
                <a:spcPct val="0"/>
              </a:spcBef>
              <a:buClrTx/>
              <a:buSzPct val="120000"/>
              <a:buFont typeface="Arial" panose="020B0604020202020204" pitchFamily="34" charset="0"/>
              <a:buChar char="•"/>
            </a:pPr>
            <a:r>
              <a:rPr lang="cs-CZ" sz="1400" b="1" i="0" dirty="0">
                <a:latin typeface="Arial CE" panose="020B0604020202020204" pitchFamily="34" charset="0"/>
                <a:cs typeface="Arial CE" panose="020B0604020202020204" pitchFamily="34" charset="0"/>
              </a:rPr>
              <a:t>Každý prvek KII má určen svého garanta aktiva</a:t>
            </a:r>
            <a:r>
              <a:rPr lang="cs-CZ" sz="1400" i="0" dirty="0">
                <a:latin typeface="Arial CE" panose="020B0604020202020204" pitchFamily="34" charset="0"/>
                <a:cs typeface="Arial CE" panose="020B0604020202020204" pitchFamily="34" charset="0"/>
              </a:rPr>
              <a:t>. Obsazení role garant aktiv, </a:t>
            </a:r>
            <a:r>
              <a:rPr lang="cs-CZ" sz="1400" b="1" i="0" dirty="0">
                <a:latin typeface="Arial CE" panose="020B0604020202020204" pitchFamily="34" charset="0"/>
                <a:cs typeface="Arial CE" panose="020B0604020202020204" pitchFamily="34" charset="0"/>
              </a:rPr>
              <a:t>odpovědnosti</a:t>
            </a:r>
            <a:r>
              <a:rPr lang="cs-CZ" sz="1400" i="0" dirty="0">
                <a:latin typeface="Arial CE" panose="020B0604020202020204" pitchFamily="34" charset="0"/>
                <a:cs typeface="Arial CE" panose="020B0604020202020204" pitchFamily="34" charset="0"/>
              </a:rPr>
              <a:t> </a:t>
            </a:r>
            <a:r>
              <a:rPr lang="cs-CZ" sz="1400" b="1" i="0" dirty="0">
                <a:latin typeface="Arial CE" panose="020B0604020202020204" pitchFamily="34" charset="0"/>
                <a:cs typeface="Arial CE" panose="020B0604020202020204" pitchFamily="34" charset="0"/>
              </a:rPr>
              <a:t>a</a:t>
            </a:r>
            <a:r>
              <a:rPr lang="cs-CZ" sz="1400" i="0" dirty="0">
                <a:latin typeface="Arial CE" panose="020B0604020202020204" pitchFamily="34" charset="0"/>
                <a:cs typeface="Arial CE" panose="020B0604020202020204" pitchFamily="34" charset="0"/>
              </a:rPr>
              <a:t> jejich </a:t>
            </a:r>
            <a:r>
              <a:rPr lang="cs-CZ" sz="1400" b="1" i="0" dirty="0">
                <a:latin typeface="Arial CE" panose="020B0604020202020204" pitchFamily="34" charset="0"/>
                <a:cs typeface="Arial CE" panose="020B0604020202020204" pitchFamily="34" charset="0"/>
              </a:rPr>
              <a:t>pravomoci</a:t>
            </a:r>
            <a:r>
              <a:rPr lang="cs-CZ" sz="1400" i="0" dirty="0">
                <a:latin typeface="Arial CE" panose="020B0604020202020204" pitchFamily="34" charset="0"/>
                <a:cs typeface="Arial CE" panose="020B0604020202020204" pitchFamily="34" charset="0"/>
              </a:rPr>
              <a:t> </a:t>
            </a:r>
            <a:r>
              <a:rPr lang="cs-CZ" sz="1400" b="1" i="0" dirty="0">
                <a:latin typeface="Arial CE" panose="020B0604020202020204" pitchFamily="34" charset="0"/>
                <a:cs typeface="Arial CE" panose="020B0604020202020204" pitchFamily="34" charset="0"/>
              </a:rPr>
              <a:t>jsou</a:t>
            </a:r>
            <a:r>
              <a:rPr lang="cs-CZ" sz="1400" i="0" dirty="0">
                <a:latin typeface="Arial CE" panose="020B0604020202020204" pitchFamily="34" charset="0"/>
                <a:cs typeface="Arial CE" panose="020B0604020202020204" pitchFamily="34" charset="0"/>
              </a:rPr>
              <a:t> </a:t>
            </a:r>
            <a:r>
              <a:rPr lang="cs-CZ" sz="1400" b="1" i="0" dirty="0">
                <a:latin typeface="Arial CE" panose="020B0604020202020204" pitchFamily="34" charset="0"/>
                <a:cs typeface="Arial CE" panose="020B0604020202020204" pitchFamily="34" charset="0"/>
              </a:rPr>
              <a:t>definovány ve směrnici </a:t>
            </a:r>
            <a:r>
              <a:rPr lang="cs-CZ" sz="1400" i="0" dirty="0">
                <a:latin typeface="Arial CE" panose="020B0604020202020204" pitchFamily="34" charset="0"/>
                <a:cs typeface="Arial CE" panose="020B0604020202020204" pitchFamily="34" charset="0"/>
              </a:rPr>
              <a:t>informační a kybernetické bezpečnosti SKČ_SM_0057. </a:t>
            </a:r>
          </a:p>
        </p:txBody>
      </p:sp>
    </p:spTree>
    <p:extLst>
      <p:ext uri="{BB962C8B-B14F-4D97-AF65-F5344CB8AC3E}">
        <p14:creationId xmlns:p14="http://schemas.microsoft.com/office/powerpoint/2010/main" val="50219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Práce na prvcích KII /ISZS</a:t>
            </a:r>
          </a:p>
        </p:txBody>
      </p:sp>
      <p:sp>
        <p:nvSpPr>
          <p:cNvPr id="3" name="Zástupný symbol pro obsah 2"/>
          <p:cNvSpPr>
            <a:spLocks noGrp="1"/>
          </p:cNvSpPr>
          <p:nvPr>
            <p:ph idx="1"/>
          </p:nvPr>
        </p:nvSpPr>
        <p:spPr>
          <a:xfrm>
            <a:off x="515875" y="1561375"/>
            <a:ext cx="8136000" cy="1597461"/>
          </a:xfrm>
        </p:spPr>
        <p:txBody>
          <a:bodyPr/>
          <a:lstStyle/>
          <a:p>
            <a:pPr marL="285750" indent="-285750">
              <a:buSzPct val="100000"/>
              <a:buFont typeface="Wingdings" panose="05000000000000000000" pitchFamily="2" charset="2"/>
              <a:buChar char="ü"/>
            </a:pPr>
            <a:r>
              <a:rPr lang="cs-CZ" dirty="0"/>
              <a:t>Jsem si vědom, že pracuji na zařízení s nejvyšší bezpečnostní klasifikací</a:t>
            </a:r>
          </a:p>
          <a:p>
            <a:pPr marL="285750" indent="-285750">
              <a:buSzPct val="100000"/>
              <a:buFont typeface="Wingdings" panose="05000000000000000000" pitchFamily="2" charset="2"/>
              <a:buChar char="ü"/>
            </a:pPr>
            <a:r>
              <a:rPr lang="cs-CZ" dirty="0"/>
              <a:t>Informační a kybernetické bezpečnosti věnuji zvýšenou pozornost</a:t>
            </a:r>
          </a:p>
          <a:p>
            <a:pPr marL="285750" indent="-285750">
              <a:buSzPct val="100000"/>
              <a:buFont typeface="Wingdings" panose="05000000000000000000" pitchFamily="2" charset="2"/>
              <a:buChar char="ü"/>
            </a:pPr>
            <a:r>
              <a:rPr lang="cs-CZ" dirty="0"/>
              <a:t>Dodržuji striktně řídicí dokumentaci a pracovní postupy</a:t>
            </a:r>
          </a:p>
          <a:p>
            <a:pPr marL="285750" indent="-285750">
              <a:buSzPct val="100000"/>
              <a:buFont typeface="Wingdings" panose="05000000000000000000" pitchFamily="2" charset="2"/>
              <a:buChar char="ü"/>
            </a:pPr>
            <a:r>
              <a:rPr lang="cs-CZ" dirty="0"/>
              <a:t>Hlásím bezpečností události a incidenty příslušnými komunikačními kanály</a:t>
            </a:r>
          </a:p>
          <a:p>
            <a:pPr marL="285750" indent="-285750">
              <a:buFont typeface="Wingdings" panose="05000000000000000000" pitchFamily="2" charset="2"/>
              <a:buChar char="ü"/>
            </a:pPr>
            <a:endParaRPr lang="cs-CZ" dirty="0"/>
          </a:p>
          <a:p>
            <a:pPr marL="285750" indent="-285750">
              <a:buFont typeface="Wingdings" panose="05000000000000000000" pitchFamily="2" charset="2"/>
              <a:buChar char="ü"/>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12</a:t>
            </a:fld>
            <a:endParaRPr lang="cs-CZ"/>
          </a:p>
        </p:txBody>
      </p:sp>
      <p:pic>
        <p:nvPicPr>
          <p:cNvPr id="7" name="Picture 2" descr="Výsledek obrázku pro nuclear power pla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9889" y="3491345"/>
            <a:ext cx="4173683" cy="2782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38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Informační a kybernetická bezpečnost</a:t>
            </a:r>
            <a:br>
              <a:rPr lang="cs-CZ" dirty="0"/>
            </a:br>
            <a:r>
              <a:rPr lang="cs-CZ" dirty="0">
                <a:solidFill>
                  <a:schemeClr val="accent2"/>
                </a:solidFill>
              </a:rPr>
              <a:t>bezpečnostní požadavky na dodavatele</a:t>
            </a:r>
          </a:p>
        </p:txBody>
      </p:sp>
      <p:sp>
        <p:nvSpPr>
          <p:cNvPr id="4" name="Zástupný symbol pro obsah 2"/>
          <p:cNvSpPr>
            <a:spLocks noGrp="1"/>
          </p:cNvSpPr>
          <p:nvPr>
            <p:ph idx="1"/>
          </p:nvPr>
        </p:nvSpPr>
        <p:spPr>
          <a:xfrm>
            <a:off x="506413" y="1469048"/>
            <a:ext cx="8134350" cy="4913957"/>
          </a:xfrm>
        </p:spPr>
        <p:txBody>
          <a:bodyPr/>
          <a:lstStyle/>
          <a:p>
            <a:r>
              <a:rPr lang="cs-CZ" dirty="0"/>
              <a:t>Proběhlo jednání s centrálním nákupem – prosazení bezpečnostních požadavků na dodavatele dle Standardu SKČ_ST_0027:</a:t>
            </a:r>
          </a:p>
          <a:p>
            <a:pPr marL="285750" indent="-285750">
              <a:buClr>
                <a:schemeClr val="accent2"/>
              </a:buClr>
              <a:buFont typeface="Arial" panose="020B0604020202020204" pitchFamily="34" charset="0"/>
              <a:buChar char="•"/>
            </a:pPr>
            <a:r>
              <a:rPr lang="cs-CZ" dirty="0"/>
              <a:t>VP H - Bezpečnostní požadavky pro dodávky kritické informační infrastruktury</a:t>
            </a:r>
          </a:p>
          <a:p>
            <a:pPr marL="285750" indent="-285750">
              <a:buClr>
                <a:schemeClr val="accent2"/>
              </a:buClr>
              <a:buFont typeface="Arial" panose="020B0604020202020204" pitchFamily="34" charset="0"/>
              <a:buChar char="•"/>
            </a:pPr>
            <a:r>
              <a:rPr lang="cs-CZ" dirty="0"/>
              <a:t>VP A - Bezpečnostní požadavky pro dodávky standardních systémů a technologií</a:t>
            </a:r>
          </a:p>
          <a:p>
            <a:pPr marL="285750" indent="-285750">
              <a:buClr>
                <a:schemeClr val="accent2"/>
              </a:buClr>
              <a:buFont typeface="Arial" panose="020B0604020202020204" pitchFamily="34" charset="0"/>
              <a:buChar char="•"/>
            </a:pPr>
            <a:r>
              <a:rPr lang="cs-CZ" dirty="0"/>
              <a:t>VP G - Seznam požadavků na dodavatele a poskytovatele služeb pro smlouvy na údržbu</a:t>
            </a:r>
          </a:p>
          <a:p>
            <a:pPr marL="285750" indent="-285750">
              <a:buClr>
                <a:schemeClr val="accent2"/>
              </a:buClr>
              <a:buFont typeface="Arial" panose="020B0604020202020204" pitchFamily="34" charset="0"/>
              <a:buChar char="•"/>
            </a:pPr>
            <a:r>
              <a:rPr lang="cs-CZ" dirty="0"/>
              <a:t>VP J - Bezpečnostní požadavky na konzultační a poradenskou činnost</a:t>
            </a:r>
          </a:p>
          <a:p>
            <a:pPr lvl="0"/>
            <a:r>
              <a:rPr lang="cs-CZ" dirty="0"/>
              <a:t>VP by měla být součástí smlouvy s dodavatelem</a:t>
            </a:r>
          </a:p>
          <a:p>
            <a:pPr lvl="0"/>
            <a:r>
              <a:rPr lang="cs-CZ" dirty="0"/>
              <a:t>Rozlišení o správné příloze je v kompetenci žadatele nákupního požadavku</a:t>
            </a:r>
          </a:p>
          <a:p>
            <a:pPr lvl="0"/>
            <a:endParaRPr lang="cs-CZ" b="1" dirty="0"/>
          </a:p>
          <a:p>
            <a:pPr lvl="0"/>
            <a:r>
              <a:rPr lang="cs-CZ" b="1" dirty="0"/>
              <a:t>Školení dodavatelů</a:t>
            </a:r>
          </a:p>
          <a:p>
            <a:pPr marL="285750" lvl="1" indent="-285750">
              <a:buClr>
                <a:schemeClr val="accent2"/>
              </a:buClr>
              <a:buFont typeface="Arial" panose="020B0604020202020204" pitchFamily="34" charset="0"/>
              <a:buChar char="•"/>
            </a:pPr>
            <a:r>
              <a:rPr lang="cs-CZ" dirty="0">
                <a:ea typeface="+mn-ea"/>
              </a:rPr>
              <a:t>VP I (SKČ_ST_0027) – Pravidla CYBEX</a:t>
            </a:r>
          </a:p>
          <a:p>
            <a:pPr marL="285750" lvl="1" indent="-285750">
              <a:buClr>
                <a:schemeClr val="accent2"/>
              </a:buClr>
              <a:buFont typeface="Arial" panose="020B0604020202020204" pitchFamily="34" charset="0"/>
              <a:buChar char="•"/>
            </a:pPr>
            <a:r>
              <a:rPr lang="cs-CZ" dirty="0">
                <a:ea typeface="+mn-ea"/>
              </a:rPr>
              <a:t>V rámci vstupního a opakovaného školení (pro zaměstnance i vedoucí pracovníky)</a:t>
            </a:r>
          </a:p>
          <a:p>
            <a:pPr lvl="0"/>
            <a:endParaRPr lang="cs-CZ" dirty="0"/>
          </a:p>
          <a:p>
            <a:pPr lvl="0"/>
            <a:r>
              <a:rPr lang="cs-CZ" b="1" dirty="0"/>
              <a:t>Audit dodavatelů</a:t>
            </a:r>
          </a:p>
          <a:p>
            <a:pPr marL="285750" lvl="1" indent="-285750">
              <a:buClr>
                <a:schemeClr val="accent2"/>
              </a:buClr>
              <a:buFont typeface="Arial" panose="020B0604020202020204" pitchFamily="34" charset="0"/>
              <a:buChar char="•"/>
            </a:pPr>
            <a:r>
              <a:rPr lang="cs-CZ" dirty="0">
                <a:ea typeface="+mn-ea"/>
              </a:rPr>
              <a:t>Dle VP A </a:t>
            </a:r>
            <a:r>
              <a:rPr lang="cs-CZ" dirty="0" err="1">
                <a:ea typeface="+mn-ea"/>
              </a:rPr>
              <a:t>a</a:t>
            </a:r>
            <a:r>
              <a:rPr lang="cs-CZ" dirty="0">
                <a:ea typeface="+mn-ea"/>
              </a:rPr>
              <a:t> H má ČEZ právo na audit IKB u dodavatele, zajištění je v odpovědnosti Garanta aktiva, IKB spolupracuje</a:t>
            </a:r>
          </a:p>
          <a:p>
            <a:pPr marL="192088" lvl="3" indent="0">
              <a:buSzPct val="100000"/>
            </a:pPr>
            <a:r>
              <a:rPr lang="cs-CZ" b="1" dirty="0"/>
              <a:t> </a:t>
            </a:r>
          </a:p>
        </p:txBody>
      </p:sp>
      <p:sp>
        <p:nvSpPr>
          <p:cNvPr id="5" name="Zástupný symbol pro číslo snímku 3"/>
          <p:cNvSpPr>
            <a:spLocks noGrp="1"/>
          </p:cNvSpPr>
          <p:nvPr>
            <p:ph type="sldNum" sz="quarter" idx="10"/>
          </p:nvPr>
        </p:nvSpPr>
        <p:spPr/>
        <p:txBody>
          <a:bodyPr/>
          <a:lstStyle/>
          <a:p>
            <a:fld id="{569EC6D3-E5AC-407E-ABD5-BD9CA53279C2}" type="slidenum">
              <a:rPr lang="cs-CZ" smtClean="0">
                <a:solidFill>
                  <a:prstClr val="white"/>
                </a:solidFill>
              </a:rPr>
              <a:pPr/>
              <a:t>13</a:t>
            </a:fld>
            <a:endParaRPr lang="cs-CZ" dirty="0">
              <a:solidFill>
                <a:prstClr val="white"/>
              </a:solidFill>
            </a:endParaRPr>
          </a:p>
        </p:txBody>
      </p:sp>
    </p:spTree>
    <p:extLst>
      <p:ext uri="{BB962C8B-B14F-4D97-AF65-F5344CB8AC3E}">
        <p14:creationId xmlns:p14="http://schemas.microsoft.com/office/powerpoint/2010/main" val="167999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Hesla</a:t>
            </a:r>
          </a:p>
        </p:txBody>
      </p:sp>
      <p:sp>
        <p:nvSpPr>
          <p:cNvPr id="3" name="Zástupný symbol pro obsah 2"/>
          <p:cNvSpPr>
            <a:spLocks noGrp="1"/>
          </p:cNvSpPr>
          <p:nvPr>
            <p:ph idx="1"/>
          </p:nvPr>
        </p:nvSpPr>
        <p:spPr>
          <a:xfrm>
            <a:off x="508825" y="1558025"/>
            <a:ext cx="8136000" cy="5056532"/>
          </a:xfrm>
        </p:spPr>
        <p:txBody>
          <a:bodyPr/>
          <a:lstStyle/>
          <a:p>
            <a:pPr algn="ctr"/>
            <a:r>
              <a:rPr lang="cs-CZ" b="1" dirty="0"/>
              <a:t>„Hesla využíváme od počátku věků (počítačů)“</a:t>
            </a:r>
          </a:p>
          <a:p>
            <a:pPr lvl="0">
              <a:spcBef>
                <a:spcPts val="1200"/>
              </a:spcBef>
            </a:pPr>
            <a:r>
              <a:rPr lang="cs-CZ" b="1" dirty="0">
                <a:solidFill>
                  <a:srgbClr val="000000"/>
                </a:solidFill>
              </a:rPr>
              <a:t>Základní pravidla:</a:t>
            </a:r>
          </a:p>
          <a:p>
            <a:pPr marL="639763" lvl="3" indent="-285750">
              <a:buFont typeface="Arial" panose="020B0604020202020204" pitchFamily="34" charset="0"/>
              <a:buChar char="•"/>
            </a:pPr>
            <a:r>
              <a:rPr lang="cs-CZ" dirty="0">
                <a:solidFill>
                  <a:srgbClr val="000000"/>
                </a:solidFill>
              </a:rPr>
              <a:t>Držet hesla (případně </a:t>
            </a:r>
            <a:r>
              <a:rPr lang="cs-CZ" dirty="0" err="1">
                <a:solidFill>
                  <a:srgbClr val="000000"/>
                </a:solidFill>
              </a:rPr>
              <a:t>PINy</a:t>
            </a:r>
            <a:r>
              <a:rPr lang="cs-CZ">
                <a:solidFill>
                  <a:srgbClr val="000000"/>
                </a:solidFill>
              </a:rPr>
              <a:t>) </a:t>
            </a:r>
            <a:r>
              <a:rPr lang="cs-CZ" dirty="0">
                <a:solidFill>
                  <a:srgbClr val="000000"/>
                </a:solidFill>
              </a:rPr>
              <a:t>v tajnosti a měnit je v případě jakéhokoliv náznaku možného kompromitování </a:t>
            </a:r>
          </a:p>
          <a:p>
            <a:pPr marL="639763" lvl="3" indent="-285750">
              <a:buFont typeface="Arial" panose="020B0604020202020204" pitchFamily="34" charset="0"/>
              <a:buChar char="•"/>
            </a:pPr>
            <a:r>
              <a:rPr lang="cs-CZ" dirty="0">
                <a:solidFill>
                  <a:srgbClr val="000000"/>
                </a:solidFill>
              </a:rPr>
              <a:t>Měnit hesla v pravidelném intervalu a vyhýbat se opakovanému použití nebo opakování původních hesel</a:t>
            </a:r>
          </a:p>
          <a:p>
            <a:pPr marL="639763" lvl="3" indent="-285750">
              <a:buFont typeface="Arial" panose="020B0604020202020204" pitchFamily="34" charset="0"/>
              <a:buChar char="•"/>
            </a:pPr>
            <a:r>
              <a:rPr lang="cs-CZ" dirty="0">
                <a:solidFill>
                  <a:srgbClr val="000000"/>
                </a:solidFill>
              </a:rPr>
              <a:t>Nezaznamenávat si hesla na papír či do souborů</a:t>
            </a:r>
          </a:p>
          <a:p>
            <a:pPr marL="639763" lvl="3" indent="-285750">
              <a:buFont typeface="Arial" panose="020B0604020202020204" pitchFamily="34" charset="0"/>
              <a:buChar char="•"/>
            </a:pPr>
            <a:r>
              <a:rPr lang="cs-CZ" dirty="0">
                <a:solidFill>
                  <a:srgbClr val="000000"/>
                </a:solidFill>
              </a:rPr>
              <a:t>Nepoužívat stejné heslo pro různé služby</a:t>
            </a:r>
          </a:p>
          <a:p>
            <a:endParaRPr lang="cs-CZ" sz="1400" b="1" dirty="0"/>
          </a:p>
          <a:p>
            <a:endParaRPr lang="cs-CZ" sz="1400" b="1"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14</a:t>
            </a:fld>
            <a:endParaRPr lang="cs-CZ"/>
          </a:p>
        </p:txBody>
      </p:sp>
      <p:sp>
        <p:nvSpPr>
          <p:cNvPr id="5" name="TextovéPole 4"/>
          <p:cNvSpPr txBox="1"/>
          <p:nvPr/>
        </p:nvSpPr>
        <p:spPr>
          <a:xfrm>
            <a:off x="659506" y="6020238"/>
            <a:ext cx="7956468" cy="400110"/>
          </a:xfrm>
          <a:prstGeom prst="rect">
            <a:avLst/>
          </a:prstGeom>
          <a:noFill/>
        </p:spPr>
        <p:txBody>
          <a:bodyPr wrap="square" rtlCol="0">
            <a:spAutoFit/>
          </a:bodyPr>
          <a:lstStyle/>
          <a:p>
            <a:r>
              <a:rPr lang="cs-CZ" sz="2000" b="1" i="0" dirty="0">
                <a:solidFill>
                  <a:schemeClr val="accent2"/>
                </a:solidFill>
              </a:rPr>
              <a:t>Nikdy a nikomu nesdělujte své heslo</a:t>
            </a:r>
          </a:p>
        </p:txBody>
      </p:sp>
      <p:pic>
        <p:nvPicPr>
          <p:cNvPr id="6" name="Picture 2" descr="Výsledek obrázku pro password">
            <a:extLst>
              <a:ext uri="{FF2B5EF4-FFF2-40B4-BE49-F238E27FC236}">
                <a16:creationId xmlns:a16="http://schemas.microsoft.com/office/drawing/2014/main" id="{A95FD3C5-6F18-4A02-884B-4B6CD2A9E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8877" y="4053090"/>
            <a:ext cx="3424242" cy="1928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939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0" y="437652"/>
            <a:ext cx="7382700" cy="846386"/>
          </a:xfrm>
        </p:spPr>
        <p:txBody>
          <a:bodyPr/>
          <a:lstStyle/>
          <a:p>
            <a:r>
              <a:rPr lang="cs-CZ" dirty="0">
                <a:solidFill>
                  <a:schemeClr val="tx1"/>
                </a:solidFill>
              </a:rPr>
              <a:t>Informační a kybernetická bezpečnost</a:t>
            </a:r>
            <a:br>
              <a:rPr lang="cs-CZ" dirty="0"/>
            </a:br>
            <a:r>
              <a:rPr lang="cs-CZ" dirty="0">
                <a:solidFill>
                  <a:schemeClr val="accent2"/>
                </a:solidFill>
              </a:rPr>
              <a:t>Složitost Hesla</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15</a:t>
            </a:fld>
            <a:endParaRPr lang="cs-CZ"/>
          </a:p>
        </p:txBody>
      </p:sp>
      <p:sp>
        <p:nvSpPr>
          <p:cNvPr id="6" name="Zástupný symbol pro obsah 5"/>
          <p:cNvSpPr>
            <a:spLocks noGrp="1"/>
          </p:cNvSpPr>
          <p:nvPr>
            <p:ph idx="1"/>
          </p:nvPr>
        </p:nvSpPr>
        <p:spPr>
          <a:xfrm>
            <a:off x="460375" y="1573665"/>
            <a:ext cx="8132763" cy="4680000"/>
          </a:xfrm>
        </p:spPr>
        <p:txBody>
          <a:bodyPr/>
          <a:lstStyle/>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p:txBody>
      </p:sp>
      <p:sp>
        <p:nvSpPr>
          <p:cNvPr id="7" name="AutoShape 6" descr="Image result for HTTP VS HTTP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ovéPole 7"/>
          <p:cNvSpPr txBox="1"/>
          <p:nvPr/>
        </p:nvSpPr>
        <p:spPr>
          <a:xfrm>
            <a:off x="521302" y="1496189"/>
            <a:ext cx="8119462" cy="3539430"/>
          </a:xfrm>
          <a:prstGeom prst="rect">
            <a:avLst/>
          </a:prstGeom>
          <a:noFill/>
        </p:spPr>
        <p:txBody>
          <a:bodyPr wrap="square" rtlCol="0">
            <a:spAutoFit/>
          </a:bodyPr>
          <a:lstStyle/>
          <a:p>
            <a:pPr algn="l"/>
            <a:endParaRPr lang="cs-CZ" sz="1600" i="0" dirty="0"/>
          </a:p>
          <a:p>
            <a:pPr algn="l"/>
            <a:endParaRPr lang="cs-CZ" sz="1600" i="0" dirty="0"/>
          </a:p>
          <a:p>
            <a:pPr algn="l"/>
            <a:endParaRPr lang="cs-CZ" sz="1600" i="0" dirty="0"/>
          </a:p>
          <a:p>
            <a:pPr algn="l"/>
            <a:endParaRPr lang="cs-CZ" sz="1600" i="0" dirty="0"/>
          </a:p>
          <a:p>
            <a:pPr algn="l"/>
            <a:endParaRPr lang="cs-CZ" sz="1600" i="0" dirty="0"/>
          </a:p>
          <a:p>
            <a:pPr algn="l"/>
            <a:endParaRPr lang="cs-CZ" sz="1600" i="0" dirty="0"/>
          </a:p>
          <a:p>
            <a:pPr marL="285750" indent="-285750" algn="l">
              <a:buFont typeface="Arial" panose="020B0604020202020204" pitchFamily="34" charset="0"/>
              <a:buChar char="•"/>
            </a:pPr>
            <a:r>
              <a:rPr lang="cs-CZ" sz="1600" i="0" dirty="0"/>
              <a:t>Čím </a:t>
            </a:r>
            <a:r>
              <a:rPr lang="cs-CZ" sz="1600" b="1" dirty="0"/>
              <a:t>delší</a:t>
            </a:r>
            <a:r>
              <a:rPr lang="cs-CZ" sz="1600" i="0" dirty="0"/>
              <a:t> nebo </a:t>
            </a:r>
            <a:r>
              <a:rPr lang="cs-CZ" sz="1600" b="1" dirty="0"/>
              <a:t>komplexnější</a:t>
            </a:r>
            <a:r>
              <a:rPr lang="cs-CZ" sz="1600" i="0" dirty="0"/>
              <a:t> heslo, tím </a:t>
            </a:r>
            <a:r>
              <a:rPr lang="cs-CZ" sz="1600" b="1" dirty="0"/>
              <a:t>bezpečnější</a:t>
            </a:r>
            <a:r>
              <a:rPr lang="cs-CZ" sz="1600" i="0" dirty="0"/>
              <a:t> před odhalením hrubou silou</a:t>
            </a:r>
          </a:p>
          <a:p>
            <a:pPr marL="285750" indent="-285750" algn="l">
              <a:buFont typeface="Arial" panose="020B0604020202020204" pitchFamily="34" charset="0"/>
              <a:buChar char="•"/>
            </a:pPr>
            <a:r>
              <a:rPr lang="cs-CZ" sz="1600" i="0" dirty="0"/>
              <a:t>Sílu hesla je možné otestovat na </a:t>
            </a:r>
            <a:r>
              <a:rPr lang="cs-CZ" sz="1600" b="1" dirty="0">
                <a:solidFill>
                  <a:srgbClr val="0070C0"/>
                </a:solidFill>
              </a:rPr>
              <a:t>https://howsecureismypassword.net </a:t>
            </a:r>
            <a:r>
              <a:rPr lang="cs-CZ" sz="1600" i="0" dirty="0"/>
              <a:t>(doporučujeme nezadávat vaše konkrétní heslo)</a:t>
            </a:r>
            <a:endParaRPr lang="cs-CZ" sz="1600" b="1" dirty="0">
              <a:solidFill>
                <a:srgbClr val="0070C0"/>
              </a:solidFill>
            </a:endParaRPr>
          </a:p>
          <a:p>
            <a:pPr marL="285750" indent="-285750" algn="l">
              <a:buFont typeface="Arial" panose="020B0604020202020204" pitchFamily="34" charset="0"/>
              <a:buChar char="•"/>
            </a:pPr>
            <a:r>
              <a:rPr lang="cs-CZ" sz="1600" i="0" dirty="0"/>
              <a:t>Jednoduchou změnou lze dosáhnout vyšší bezpečnosti</a:t>
            </a:r>
          </a:p>
        </p:txBody>
      </p:sp>
      <p:sp>
        <p:nvSpPr>
          <p:cNvPr id="9" name="TextovéPole 8"/>
          <p:cNvSpPr txBox="1"/>
          <p:nvPr/>
        </p:nvSpPr>
        <p:spPr>
          <a:xfrm>
            <a:off x="3229350" y="4879998"/>
            <a:ext cx="1275906" cy="338554"/>
          </a:xfrm>
          <a:prstGeom prst="rect">
            <a:avLst/>
          </a:prstGeom>
          <a:noFill/>
        </p:spPr>
        <p:txBody>
          <a:bodyPr wrap="square" rtlCol="0">
            <a:spAutoFit/>
          </a:bodyPr>
          <a:lstStyle/>
          <a:p>
            <a:pPr algn="r"/>
            <a:r>
              <a:rPr lang="cs-CZ" sz="1600" i="0" dirty="0" err="1"/>
              <a:t>mojepivo</a:t>
            </a:r>
            <a:endParaRPr lang="cs-CZ" sz="1600" i="0" dirty="0"/>
          </a:p>
        </p:txBody>
      </p:sp>
      <p:sp>
        <p:nvSpPr>
          <p:cNvPr id="10" name="TextovéPole 9"/>
          <p:cNvSpPr txBox="1"/>
          <p:nvPr/>
        </p:nvSpPr>
        <p:spPr>
          <a:xfrm>
            <a:off x="3229351" y="5195800"/>
            <a:ext cx="1275906" cy="338554"/>
          </a:xfrm>
          <a:prstGeom prst="rect">
            <a:avLst/>
          </a:prstGeom>
          <a:noFill/>
        </p:spPr>
        <p:txBody>
          <a:bodyPr wrap="square" rtlCol="0">
            <a:spAutoFit/>
          </a:bodyPr>
          <a:lstStyle/>
          <a:p>
            <a:pPr algn="r"/>
            <a:r>
              <a:rPr lang="cs-CZ" sz="1600" i="0" dirty="0" err="1"/>
              <a:t>mojePivo</a:t>
            </a:r>
            <a:endParaRPr lang="cs-CZ" sz="1600" i="0" dirty="0"/>
          </a:p>
        </p:txBody>
      </p:sp>
      <p:sp>
        <p:nvSpPr>
          <p:cNvPr id="11" name="TextovéPole 10"/>
          <p:cNvSpPr txBox="1"/>
          <p:nvPr/>
        </p:nvSpPr>
        <p:spPr>
          <a:xfrm>
            <a:off x="3075671" y="5508299"/>
            <a:ext cx="1429585" cy="338554"/>
          </a:xfrm>
          <a:prstGeom prst="rect">
            <a:avLst/>
          </a:prstGeom>
          <a:noFill/>
        </p:spPr>
        <p:txBody>
          <a:bodyPr wrap="square" rtlCol="0">
            <a:spAutoFit/>
          </a:bodyPr>
          <a:lstStyle/>
          <a:p>
            <a:pPr algn="r"/>
            <a:r>
              <a:rPr lang="cs-CZ" sz="1600" i="0" dirty="0"/>
              <a:t>moje5Pivo</a:t>
            </a:r>
          </a:p>
        </p:txBody>
      </p:sp>
      <p:sp>
        <p:nvSpPr>
          <p:cNvPr id="12" name="TextovéPole 11"/>
          <p:cNvSpPr txBox="1"/>
          <p:nvPr/>
        </p:nvSpPr>
        <p:spPr>
          <a:xfrm>
            <a:off x="2954249" y="5820372"/>
            <a:ext cx="1551008" cy="338554"/>
          </a:xfrm>
          <a:prstGeom prst="rect">
            <a:avLst/>
          </a:prstGeom>
          <a:noFill/>
        </p:spPr>
        <p:txBody>
          <a:bodyPr wrap="square" rtlCol="0">
            <a:spAutoFit/>
          </a:bodyPr>
          <a:lstStyle/>
          <a:p>
            <a:pPr algn="r"/>
            <a:r>
              <a:rPr lang="cs-CZ" sz="1600" i="0" dirty="0"/>
              <a:t>moje5Pivo@</a:t>
            </a:r>
          </a:p>
        </p:txBody>
      </p:sp>
      <p:sp>
        <p:nvSpPr>
          <p:cNvPr id="13" name="TextovéPole 12"/>
          <p:cNvSpPr txBox="1"/>
          <p:nvPr/>
        </p:nvSpPr>
        <p:spPr>
          <a:xfrm>
            <a:off x="4668306" y="4879997"/>
            <a:ext cx="1134021" cy="338554"/>
          </a:xfrm>
          <a:prstGeom prst="rect">
            <a:avLst/>
          </a:prstGeom>
          <a:noFill/>
        </p:spPr>
        <p:txBody>
          <a:bodyPr wrap="square" rtlCol="0">
            <a:spAutoFit/>
          </a:bodyPr>
          <a:lstStyle/>
          <a:p>
            <a:pPr algn="l"/>
            <a:r>
              <a:rPr lang="cs-CZ" sz="1600" b="1" i="0" dirty="0">
                <a:solidFill>
                  <a:srgbClr val="FF0000"/>
                </a:solidFill>
              </a:rPr>
              <a:t>5 vteřin</a:t>
            </a:r>
          </a:p>
        </p:txBody>
      </p:sp>
      <p:sp>
        <p:nvSpPr>
          <p:cNvPr id="14" name="TextovéPole 13"/>
          <p:cNvSpPr txBox="1"/>
          <p:nvPr/>
        </p:nvSpPr>
        <p:spPr>
          <a:xfrm>
            <a:off x="4668306" y="5196226"/>
            <a:ext cx="1031849" cy="338554"/>
          </a:xfrm>
          <a:prstGeom prst="rect">
            <a:avLst/>
          </a:prstGeom>
          <a:noFill/>
        </p:spPr>
        <p:txBody>
          <a:bodyPr wrap="square" rtlCol="0">
            <a:spAutoFit/>
          </a:bodyPr>
          <a:lstStyle/>
          <a:p>
            <a:pPr algn="l"/>
            <a:r>
              <a:rPr lang="cs-CZ" sz="1600" b="1" i="0" dirty="0">
                <a:solidFill>
                  <a:srgbClr val="FF0000"/>
                </a:solidFill>
              </a:rPr>
              <a:t>42 minut</a:t>
            </a:r>
          </a:p>
        </p:txBody>
      </p:sp>
      <p:sp>
        <p:nvSpPr>
          <p:cNvPr id="15" name="TextovéPole 14"/>
          <p:cNvSpPr txBox="1"/>
          <p:nvPr/>
        </p:nvSpPr>
        <p:spPr>
          <a:xfrm>
            <a:off x="4668307" y="5508299"/>
            <a:ext cx="1126814" cy="338554"/>
          </a:xfrm>
          <a:prstGeom prst="rect">
            <a:avLst/>
          </a:prstGeom>
          <a:noFill/>
        </p:spPr>
        <p:txBody>
          <a:bodyPr wrap="square" rtlCol="0">
            <a:spAutoFit/>
          </a:bodyPr>
          <a:lstStyle/>
          <a:p>
            <a:pPr algn="l"/>
            <a:r>
              <a:rPr lang="cs-CZ" sz="1600" b="1" i="0" dirty="0">
                <a:solidFill>
                  <a:srgbClr val="0070C0"/>
                </a:solidFill>
              </a:rPr>
              <a:t>4 dny</a:t>
            </a:r>
          </a:p>
        </p:txBody>
      </p:sp>
      <p:sp>
        <p:nvSpPr>
          <p:cNvPr id="16" name="TextovéPole 15"/>
          <p:cNvSpPr txBox="1"/>
          <p:nvPr/>
        </p:nvSpPr>
        <p:spPr>
          <a:xfrm>
            <a:off x="4668307" y="5807267"/>
            <a:ext cx="829344" cy="338554"/>
          </a:xfrm>
          <a:prstGeom prst="rect">
            <a:avLst/>
          </a:prstGeom>
          <a:noFill/>
        </p:spPr>
        <p:txBody>
          <a:bodyPr wrap="square" rtlCol="0">
            <a:spAutoFit/>
          </a:bodyPr>
          <a:lstStyle/>
          <a:p>
            <a:pPr algn="l"/>
            <a:r>
              <a:rPr lang="cs-CZ" sz="1600" b="1" i="0" dirty="0">
                <a:solidFill>
                  <a:srgbClr val="00B050"/>
                </a:solidFill>
              </a:rPr>
              <a:t>6 let</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070" y="1596111"/>
            <a:ext cx="2839861" cy="1924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311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164477-952B-452D-BC4A-3C464042323B}"/>
              </a:ext>
            </a:extLst>
          </p:cNvPr>
          <p:cNvSpPr>
            <a:spLocks noGrp="1"/>
          </p:cNvSpPr>
          <p:nvPr>
            <p:ph type="title"/>
          </p:nvPr>
        </p:nvSpPr>
        <p:spPr>
          <a:xfrm>
            <a:off x="504001" y="437652"/>
            <a:ext cx="6876000" cy="814582"/>
          </a:xfrm>
        </p:spPr>
        <p:txBody>
          <a:bodyPr/>
          <a:lstStyle/>
          <a:p>
            <a:r>
              <a:rPr lang="cs-CZ" dirty="0">
                <a:solidFill>
                  <a:schemeClr val="tx1"/>
                </a:solidFill>
              </a:rPr>
              <a:t>Informační a kybernetická bezpečnost</a:t>
            </a:r>
            <a:br>
              <a:rPr lang="cs-CZ" dirty="0"/>
            </a:br>
            <a:r>
              <a:rPr lang="cs-CZ" dirty="0">
                <a:solidFill>
                  <a:schemeClr val="accent2"/>
                </a:solidFill>
              </a:rPr>
              <a:t>jak dlouho trvá odhalení hesla</a:t>
            </a:r>
            <a:endParaRPr lang="cs-CZ" dirty="0"/>
          </a:p>
        </p:txBody>
      </p:sp>
      <p:sp>
        <p:nvSpPr>
          <p:cNvPr id="3" name="Zástupný symbol pro obsah 2">
            <a:extLst>
              <a:ext uri="{FF2B5EF4-FFF2-40B4-BE49-F238E27FC236}">
                <a16:creationId xmlns:a16="http://schemas.microsoft.com/office/drawing/2014/main" id="{03A5B32C-E43F-4F5A-9E5B-E7D413391656}"/>
              </a:ext>
            </a:extLst>
          </p:cNvPr>
          <p:cNvSpPr>
            <a:spLocks noGrp="1"/>
          </p:cNvSpPr>
          <p:nvPr>
            <p:ph idx="1"/>
          </p:nvPr>
        </p:nvSpPr>
        <p:spPr/>
        <p:txBody>
          <a:bodyPr/>
          <a:lstStyle/>
          <a:p>
            <a:r>
              <a:rPr lang="cs-CZ" b="1" dirty="0"/>
              <a:t>Složitost hesla je dána: </a:t>
            </a:r>
            <a:r>
              <a:rPr lang="cs-CZ" dirty="0"/>
              <a:t>	</a:t>
            </a:r>
          </a:p>
          <a:p>
            <a:pPr marL="285750" indent="-285750">
              <a:buFont typeface="Arial" panose="020B0604020202020204" pitchFamily="34" charset="0"/>
              <a:buChar char="•"/>
            </a:pPr>
            <a:r>
              <a:rPr lang="cs-CZ" dirty="0"/>
              <a:t>Množstvím znaků</a:t>
            </a:r>
          </a:p>
          <a:p>
            <a:pPr marL="285750" indent="-285750">
              <a:buFont typeface="Arial" panose="020B0604020202020204" pitchFamily="34" charset="0"/>
              <a:buChar char="•"/>
            </a:pPr>
            <a:r>
              <a:rPr lang="cs-CZ" dirty="0"/>
              <a:t>Použitím čísel</a:t>
            </a:r>
          </a:p>
          <a:p>
            <a:pPr marL="285750" indent="-285750">
              <a:buFont typeface="Arial" panose="020B0604020202020204" pitchFamily="34" charset="0"/>
              <a:buChar char="•"/>
            </a:pPr>
            <a:r>
              <a:rPr lang="cs-CZ" dirty="0"/>
              <a:t>Použitím speciálních znaků</a:t>
            </a:r>
          </a:p>
          <a:p>
            <a:endParaRPr lang="cs-CZ" dirty="0"/>
          </a:p>
        </p:txBody>
      </p:sp>
      <p:sp>
        <p:nvSpPr>
          <p:cNvPr id="4" name="Zástupný symbol pro číslo snímku 3">
            <a:extLst>
              <a:ext uri="{FF2B5EF4-FFF2-40B4-BE49-F238E27FC236}">
                <a16:creationId xmlns:a16="http://schemas.microsoft.com/office/drawing/2014/main" id="{559356A0-F457-4C2F-8994-F658E8F911AF}"/>
              </a:ext>
            </a:extLst>
          </p:cNvPr>
          <p:cNvSpPr>
            <a:spLocks noGrp="1"/>
          </p:cNvSpPr>
          <p:nvPr>
            <p:ph type="sldNum" sz="quarter" idx="10"/>
          </p:nvPr>
        </p:nvSpPr>
        <p:spPr/>
        <p:txBody>
          <a:bodyPr/>
          <a:lstStyle/>
          <a:p>
            <a:fld id="{569EC6D3-E5AC-407E-ABD5-BD9CA53279C2}" type="slidenum">
              <a:rPr lang="cs-CZ" smtClean="0"/>
              <a:pPr/>
              <a:t>16</a:t>
            </a:fld>
            <a:endParaRPr lang="cs-CZ"/>
          </a:p>
        </p:txBody>
      </p:sp>
      <p:pic>
        <p:nvPicPr>
          <p:cNvPr id="6" name="Picture 5">
            <a:extLst>
              <a:ext uri="{FF2B5EF4-FFF2-40B4-BE49-F238E27FC236}">
                <a16:creationId xmlns:a16="http://schemas.microsoft.com/office/drawing/2014/main" id="{37A27937-3BB8-44EA-AD94-D0EE59B48521}"/>
              </a:ext>
            </a:extLst>
          </p:cNvPr>
          <p:cNvPicPr>
            <a:picLocks noChangeAspect="1"/>
          </p:cNvPicPr>
          <p:nvPr/>
        </p:nvPicPr>
        <p:blipFill>
          <a:blip r:embed="rId2"/>
          <a:stretch>
            <a:fillRect/>
          </a:stretch>
        </p:blipFill>
        <p:spPr>
          <a:xfrm>
            <a:off x="508759" y="3429000"/>
            <a:ext cx="8132004" cy="2368644"/>
          </a:xfrm>
          <a:prstGeom prst="rect">
            <a:avLst/>
          </a:prstGeom>
        </p:spPr>
      </p:pic>
    </p:spTree>
    <p:extLst>
      <p:ext uri="{BB962C8B-B14F-4D97-AF65-F5344CB8AC3E}">
        <p14:creationId xmlns:p14="http://schemas.microsoft.com/office/powerpoint/2010/main" val="191699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err="1"/>
              <a:t>Malware</a:t>
            </a:r>
            <a:r>
              <a:rPr lang="cs-CZ" dirty="0"/>
              <a:t> – přehled a </a:t>
            </a:r>
            <a:r>
              <a:rPr lang="cs-CZ" dirty="0" err="1"/>
              <a:t>ransomware</a:t>
            </a:r>
            <a:endParaRPr lang="cs-CZ" dirty="0"/>
          </a:p>
        </p:txBody>
      </p:sp>
      <p:sp>
        <p:nvSpPr>
          <p:cNvPr id="3" name="Zástupný symbol pro obsah 2"/>
          <p:cNvSpPr>
            <a:spLocks noGrp="1"/>
          </p:cNvSpPr>
          <p:nvPr>
            <p:ph idx="1"/>
          </p:nvPr>
        </p:nvSpPr>
        <p:spPr>
          <a:xfrm>
            <a:off x="515875" y="1557446"/>
            <a:ext cx="8136000" cy="4680000"/>
          </a:xfrm>
        </p:spPr>
        <p:txBody>
          <a:bodyPr/>
          <a:lstStyle/>
          <a:p>
            <a:r>
              <a:rPr lang="cs-CZ" sz="1400" b="1" dirty="0" err="1"/>
              <a:t>Malware</a:t>
            </a:r>
            <a:r>
              <a:rPr lang="cs-CZ" sz="1400" dirty="0"/>
              <a:t> (zkratka pro škodlivý software) je typ softwaru, který má za úkol zajistit útočníkovi tajný přístup k vašemu zařízení. </a:t>
            </a:r>
          </a:p>
          <a:p>
            <a:r>
              <a:rPr lang="cs-CZ" sz="1400" dirty="0"/>
              <a:t>Pod souhrnné označení </a:t>
            </a:r>
            <a:r>
              <a:rPr lang="cs-CZ" sz="1400" dirty="0" err="1"/>
              <a:t>malware</a:t>
            </a:r>
            <a:r>
              <a:rPr lang="cs-CZ" sz="1400" dirty="0"/>
              <a:t> se zahrnují: </a:t>
            </a:r>
            <a:r>
              <a:rPr lang="cs-CZ" sz="1400" b="1" dirty="0" err="1"/>
              <a:t>ransomware</a:t>
            </a:r>
            <a:r>
              <a:rPr lang="cs-CZ" sz="1400" b="1" dirty="0"/>
              <a:t>, počítačové viry, trojské koně, </a:t>
            </a:r>
            <a:r>
              <a:rPr lang="cs-CZ" sz="1400" b="1" dirty="0" err="1"/>
              <a:t>spyware</a:t>
            </a:r>
            <a:r>
              <a:rPr lang="cs-CZ" sz="1400" dirty="0"/>
              <a:t> (</a:t>
            </a:r>
            <a:r>
              <a:rPr lang="cs-CZ" sz="1400" dirty="0" err="1"/>
              <a:t>špehovací</a:t>
            </a:r>
            <a:r>
              <a:rPr lang="cs-CZ" sz="1400" dirty="0"/>
              <a:t> software) nebo </a:t>
            </a:r>
            <a:r>
              <a:rPr lang="cs-CZ" sz="1400" b="1" dirty="0" err="1"/>
              <a:t>adware</a:t>
            </a:r>
            <a:r>
              <a:rPr lang="cs-CZ" sz="1400" dirty="0"/>
              <a:t> (reklamní software)</a:t>
            </a:r>
          </a:p>
          <a:p>
            <a:r>
              <a:rPr lang="cs-CZ" sz="1400" dirty="0" err="1"/>
              <a:t>Malware</a:t>
            </a:r>
            <a:r>
              <a:rPr lang="cs-CZ" sz="1400" dirty="0"/>
              <a:t> pro šíření využívá různé techniky. Nejčastěji je to </a:t>
            </a:r>
            <a:r>
              <a:rPr lang="cs-CZ" sz="1400" dirty="0" err="1"/>
              <a:t>phishing</a:t>
            </a:r>
            <a:r>
              <a:rPr lang="cs-CZ" sz="1400" dirty="0"/>
              <a:t> a sociální inženýrství</a:t>
            </a:r>
          </a:p>
          <a:p>
            <a:endParaRPr lang="cs-CZ" sz="1400" dirty="0"/>
          </a:p>
          <a:p>
            <a:r>
              <a:rPr lang="cs-CZ" sz="1400" b="1" dirty="0" err="1"/>
              <a:t>Ransomware</a:t>
            </a:r>
            <a:r>
              <a:rPr lang="cs-CZ" sz="1400" b="1" dirty="0"/>
              <a:t> </a:t>
            </a:r>
            <a:r>
              <a:rPr lang="cs-CZ" sz="1400" dirty="0"/>
              <a:t>– aktuálně nejčastější hrozba</a:t>
            </a:r>
          </a:p>
          <a:p>
            <a:pPr marL="285750" indent="-285750">
              <a:buFont typeface="Arial" panose="020B0604020202020204" pitchFamily="34" charset="0"/>
              <a:buChar char="•"/>
            </a:pPr>
            <a:r>
              <a:rPr lang="cs-CZ" sz="1400" dirty="0"/>
              <a:t>zabraňuje přístupu k infikovanému počítači zašifrováním souborů v PC/NB</a:t>
            </a:r>
          </a:p>
          <a:p>
            <a:pPr marL="285750" indent="-285750">
              <a:buFont typeface="Arial" panose="020B0604020202020204" pitchFamily="34" charset="0"/>
              <a:buChar char="•"/>
            </a:pPr>
            <a:r>
              <a:rPr lang="cs-CZ" sz="1400" dirty="0"/>
              <a:t>zpravidla vyžaduje zaplacení výkupného (anglicky </a:t>
            </a:r>
            <a:r>
              <a:rPr lang="cs-CZ" sz="1400" dirty="0" err="1"/>
              <a:t>ransom</a:t>
            </a:r>
            <a:r>
              <a:rPr lang="cs-CZ" sz="1400" dirty="0"/>
              <a:t>)</a:t>
            </a:r>
          </a:p>
          <a:p>
            <a:pPr marL="285750" indent="-285750">
              <a:buFont typeface="Arial" panose="020B0604020202020204" pitchFamily="34" charset="0"/>
              <a:buChar char="•"/>
            </a:pPr>
            <a:r>
              <a:rPr lang="cs-CZ" sz="1400" dirty="0"/>
              <a:t>šifruje soubory na pevném disku (dokumenty, fotky atd.) nebo jen zamkne systém a výhrůžnou zprávou se snaží donutit uživatele k zaplacení. </a:t>
            </a:r>
          </a:p>
          <a:p>
            <a:pPr hangingPunct="0"/>
            <a:endParaRPr lang="cs-CZ" sz="1400" u="sng" dirty="0"/>
          </a:p>
          <a:p>
            <a:pPr hangingPunct="0"/>
            <a:r>
              <a:rPr lang="cs-CZ" sz="1400" u="sng" dirty="0"/>
              <a:t>Co dělat pokud zjistím, že můj počítač byl infikován:</a:t>
            </a:r>
          </a:p>
          <a:p>
            <a:pPr lvl="0" hangingPunct="0"/>
            <a:r>
              <a:rPr lang="cs-CZ" sz="1400" b="1" dirty="0"/>
              <a:t>Nikdy neplaťte!! Pravděpodobnost, že vaše data budou obnovena je minimální a svoji platbou podporujete nové útoky tohoto typu.</a:t>
            </a:r>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17</a:t>
            </a:fld>
            <a:endParaRPr lang="cs-CZ"/>
          </a:p>
        </p:txBody>
      </p:sp>
    </p:spTree>
    <p:extLst>
      <p:ext uri="{BB962C8B-B14F-4D97-AF65-F5344CB8AC3E}">
        <p14:creationId xmlns:p14="http://schemas.microsoft.com/office/powerpoint/2010/main" val="1316640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err="1"/>
              <a:t>Malware</a:t>
            </a:r>
            <a:r>
              <a:rPr lang="cs-CZ" dirty="0"/>
              <a:t> – sociální inženýrství a </a:t>
            </a:r>
            <a:r>
              <a:rPr lang="cs-CZ" dirty="0" err="1"/>
              <a:t>Phishing</a:t>
            </a:r>
            <a:endParaRPr lang="cs-CZ" dirty="0"/>
          </a:p>
        </p:txBody>
      </p:sp>
      <p:sp>
        <p:nvSpPr>
          <p:cNvPr id="3" name="Zástupný symbol pro obsah 2"/>
          <p:cNvSpPr>
            <a:spLocks noGrp="1"/>
          </p:cNvSpPr>
          <p:nvPr>
            <p:ph idx="1"/>
          </p:nvPr>
        </p:nvSpPr>
        <p:spPr>
          <a:xfrm>
            <a:off x="515875" y="1550571"/>
            <a:ext cx="8136000" cy="4952775"/>
          </a:xfrm>
        </p:spPr>
        <p:txBody>
          <a:bodyPr/>
          <a:lstStyle/>
          <a:p>
            <a:pPr hangingPunct="0"/>
            <a:r>
              <a:rPr lang="cs-CZ" sz="1400" b="1" dirty="0"/>
              <a:t>Sociální inženýrství</a:t>
            </a:r>
          </a:p>
          <a:p>
            <a:pPr algn="ctr" hangingPunct="0">
              <a:spcBef>
                <a:spcPts val="600"/>
              </a:spcBef>
              <a:spcAft>
                <a:spcPts val="600"/>
              </a:spcAft>
            </a:pPr>
            <a:r>
              <a:rPr lang="cs-CZ" sz="1400" b="1" i="1" dirty="0">
                <a:solidFill>
                  <a:schemeClr val="accent2"/>
                </a:solidFill>
              </a:rPr>
              <a:t>„Nejslabším článkem každého bezpečnostního řešení je člověk.“ </a:t>
            </a:r>
          </a:p>
          <a:p>
            <a:pPr hangingPunct="0"/>
            <a:r>
              <a:rPr lang="cs-CZ" sz="1400" b="1" dirty="0"/>
              <a:t>Způsob manipulace lidí </a:t>
            </a:r>
            <a:r>
              <a:rPr lang="cs-CZ" sz="1400" dirty="0"/>
              <a:t>za účelem provedení určité činnosti nebo získání určité informace. </a:t>
            </a:r>
            <a:r>
              <a:rPr lang="cs-CZ" sz="1400" b="1" dirty="0"/>
              <a:t>Techniky</a:t>
            </a:r>
            <a:r>
              <a:rPr lang="cs-CZ" sz="1400" dirty="0"/>
              <a:t> sociálního inženýrství </a:t>
            </a:r>
            <a:r>
              <a:rPr lang="cs-CZ" sz="1400" b="1" dirty="0"/>
              <a:t>spoléhají</a:t>
            </a:r>
            <a:r>
              <a:rPr lang="cs-CZ" sz="1400" dirty="0"/>
              <a:t> na </a:t>
            </a:r>
            <a:r>
              <a:rPr lang="cs-CZ" sz="1400" b="1" dirty="0"/>
              <a:t>zvědavost, chamtivost, strach nebo lidskou závist</a:t>
            </a:r>
            <a:r>
              <a:rPr lang="cs-CZ" sz="1400" dirty="0"/>
              <a:t>. </a:t>
            </a:r>
          </a:p>
          <a:p>
            <a:pPr hangingPunct="0"/>
            <a:endParaRPr lang="cs-CZ" sz="1400" dirty="0"/>
          </a:p>
          <a:p>
            <a:pPr hangingPunct="0"/>
            <a:r>
              <a:rPr lang="cs-CZ" sz="1400" dirty="0"/>
              <a:t>Nejčastější technikou sociálního inženýrství je </a:t>
            </a:r>
            <a:r>
              <a:rPr lang="cs-CZ" sz="1400" b="1" dirty="0" err="1"/>
              <a:t>Phishing</a:t>
            </a:r>
            <a:r>
              <a:rPr lang="cs-CZ" sz="1400" b="1" dirty="0"/>
              <a:t>.</a:t>
            </a:r>
          </a:p>
          <a:p>
            <a:pPr hangingPunct="0"/>
            <a:r>
              <a:rPr lang="cs-CZ" sz="1400" dirty="0"/>
              <a:t>Používá se hlavně v emailové komunikaci pro získání citlivých údajů (hesla, čísla platebních karet, aj.) </a:t>
            </a:r>
            <a:r>
              <a:rPr lang="cs-CZ" sz="1400" dirty="0" err="1"/>
              <a:t>Phishingové</a:t>
            </a:r>
            <a:r>
              <a:rPr lang="cs-CZ" sz="1400" dirty="0"/>
              <a:t> zprávy vypadají jako zprávy od důvěryhodných organizací (kolega, banka, </a:t>
            </a:r>
            <a:r>
              <a:rPr lang="cs-CZ" sz="1400" dirty="0" err="1"/>
              <a:t>PayPal</a:t>
            </a:r>
            <a:r>
              <a:rPr lang="cs-CZ" sz="1400" dirty="0"/>
              <a:t>).</a:t>
            </a:r>
          </a:p>
          <a:p>
            <a:pPr hangingPunct="0"/>
            <a:endParaRPr lang="cs-CZ" sz="1400" b="1" dirty="0"/>
          </a:p>
          <a:p>
            <a:pPr hangingPunct="0"/>
            <a:r>
              <a:rPr lang="cs-CZ" sz="1400" b="1" dirty="0"/>
              <a:t>Ochrana před </a:t>
            </a:r>
            <a:r>
              <a:rPr lang="cs-CZ" sz="1400" b="1" dirty="0" err="1"/>
              <a:t>phishingem</a:t>
            </a:r>
            <a:r>
              <a:rPr lang="cs-CZ" sz="1400" b="1" dirty="0"/>
              <a:t>:</a:t>
            </a:r>
          </a:p>
          <a:p>
            <a:pPr marL="285750" indent="-285750" hangingPunct="0">
              <a:buFont typeface="Arial" panose="020B0604020202020204" pitchFamily="34" charset="0"/>
              <a:buChar char="•"/>
            </a:pPr>
            <a:r>
              <a:rPr lang="cs-CZ" sz="1400" dirty="0"/>
              <a:t>Základním pravidlem je kontrola odesílatele a kontrola odkazů</a:t>
            </a:r>
          </a:p>
          <a:p>
            <a:pPr marL="285750" indent="-285750" hangingPunct="0">
              <a:buFont typeface="Arial" panose="020B0604020202020204" pitchFamily="34" charset="0"/>
              <a:buChar char="•"/>
            </a:pPr>
            <a:r>
              <a:rPr lang="cs-CZ" sz="1400" dirty="0"/>
              <a:t>Nikomu nesdělujte vaše hesla a citlivé informace – po telefonu, osobně nebo emailem</a:t>
            </a:r>
          </a:p>
          <a:p>
            <a:pPr marL="285750" indent="-285750" hangingPunct="0">
              <a:buFont typeface="Arial" panose="020B0604020202020204" pitchFamily="34" charset="0"/>
              <a:buChar char="•"/>
            </a:pPr>
            <a:r>
              <a:rPr lang="cs-CZ" sz="1400" dirty="0"/>
              <a:t>Kontrolujte správnost URL adresy navštěvovaných stránek (např. v chybném písmeně v URL adrese nebo v odlišné doméně (.</a:t>
            </a:r>
            <a:r>
              <a:rPr lang="cs-CZ" sz="1400" dirty="0" err="1"/>
              <a:t>com</a:t>
            </a:r>
            <a:r>
              <a:rPr lang="cs-CZ" sz="1400" dirty="0"/>
              <a:t> namísto .</a:t>
            </a:r>
            <a:r>
              <a:rPr lang="cs-CZ" sz="1400" dirty="0" err="1"/>
              <a:t>cz</a:t>
            </a:r>
            <a:r>
              <a:rPr lang="cs-CZ" sz="1400" dirty="0"/>
              <a:t>)</a:t>
            </a:r>
          </a:p>
          <a:p>
            <a:pPr marL="285750" indent="-285750" hangingPunct="0">
              <a:buFont typeface="Arial" panose="020B0604020202020204" pitchFamily="34" charset="0"/>
              <a:buChar char="•"/>
            </a:pPr>
            <a:r>
              <a:rPr lang="cs-CZ" sz="1400" dirty="0"/>
              <a:t>Dodržovat pravidla bezpečné práce s emailem</a:t>
            </a:r>
          </a:p>
          <a:p>
            <a:pPr marL="285750" indent="-285750" hangingPunct="0">
              <a:buFont typeface="Arial" panose="020B0604020202020204" pitchFamily="34" charset="0"/>
              <a:buChar char="•"/>
            </a:pPr>
            <a:r>
              <a:rPr lang="cs-CZ" sz="1400" dirty="0"/>
              <a:t>Ověřujte si jestli osoba se kterou komunikujete je skutečně ta za kterou se vydává</a:t>
            </a:r>
          </a:p>
          <a:p>
            <a:pPr hangingPunct="0"/>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18</a:t>
            </a:fld>
            <a:endParaRPr lang="cs-CZ"/>
          </a:p>
        </p:txBody>
      </p:sp>
    </p:spTree>
    <p:extLst>
      <p:ext uri="{BB962C8B-B14F-4D97-AF65-F5344CB8AC3E}">
        <p14:creationId xmlns:p14="http://schemas.microsoft.com/office/powerpoint/2010/main" val="2652114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Proč se jí zabýváme?</a:t>
            </a:r>
          </a:p>
        </p:txBody>
      </p:sp>
      <p:sp>
        <p:nvSpPr>
          <p:cNvPr id="3" name="Zástupný symbol pro obsah 2"/>
          <p:cNvSpPr>
            <a:spLocks noGrp="1"/>
          </p:cNvSpPr>
          <p:nvPr>
            <p:ph idx="1"/>
          </p:nvPr>
        </p:nvSpPr>
        <p:spPr>
          <a:xfrm>
            <a:off x="515875" y="1561375"/>
            <a:ext cx="8124888" cy="4680000"/>
          </a:xfrm>
        </p:spPr>
        <p:txBody>
          <a:bodyPr/>
          <a:lstStyle/>
          <a:p>
            <a:r>
              <a:rPr lang="cs-CZ" sz="1400" b="1" dirty="0"/>
              <a:t>Zpoždění při spouštění íránské jaderné elektrárny – virus </a:t>
            </a:r>
            <a:r>
              <a:rPr lang="cs-CZ" sz="1400" b="1" dirty="0" err="1"/>
              <a:t>Stuxnet</a:t>
            </a:r>
            <a:endParaRPr lang="cs-CZ" sz="1400" b="1" dirty="0"/>
          </a:p>
          <a:p>
            <a:pPr marL="285750" indent="-285750">
              <a:buFont typeface="Arial" panose="020B0604020202020204" pitchFamily="34" charset="0"/>
              <a:buChar char="•"/>
            </a:pPr>
            <a:r>
              <a:rPr lang="cs-CZ" sz="1400" dirty="0"/>
              <a:t>Útok z </a:t>
            </a:r>
            <a:r>
              <a:rPr lang="cs-CZ" sz="1400"/>
              <a:t>roku 2010, </a:t>
            </a:r>
            <a:r>
              <a:rPr lang="cs-CZ" sz="1400" dirty="0"/>
              <a:t>který měl oddálit či zastavit spuštění elektrárny. Cíleno na závod pro obohacování uranu.</a:t>
            </a:r>
          </a:p>
          <a:p>
            <a:pPr marL="285750" indent="-285750">
              <a:buFont typeface="Arial" panose="020B0604020202020204" pitchFamily="34" charset="0"/>
              <a:buChar char="•"/>
            </a:pPr>
            <a:r>
              <a:rPr lang="cs-CZ" sz="1400" dirty="0"/>
              <a:t>Virus zničil několik stovek centrifug tím že změnil frekvenci jejich otáček. Nejprve je roztočil nad povolenou hranici a poté jejich otáčky naopak snížil na velmi pomalé.</a:t>
            </a:r>
          </a:p>
          <a:p>
            <a:pPr marL="285750" indent="-285750">
              <a:buFont typeface="Arial" panose="020B0604020202020204" pitchFamily="34" charset="0"/>
              <a:buChar char="•"/>
            </a:pPr>
            <a:r>
              <a:rPr lang="cs-CZ" sz="1400" dirty="0" err="1"/>
              <a:t>Stuxnet</a:t>
            </a:r>
            <a:r>
              <a:rPr lang="cs-CZ" sz="1400" dirty="0"/>
              <a:t> je natolik kvalitní a modulární systém, že je možné jej u průmyslových systémů využít pro téměř libovolnou podobnou činnost. </a:t>
            </a:r>
          </a:p>
          <a:p>
            <a:pPr marL="285750" indent="-285750">
              <a:buFont typeface="Arial" panose="020B0604020202020204" pitchFamily="34" charset="0"/>
              <a:buChar char="•"/>
            </a:pPr>
            <a:endParaRPr lang="cs-CZ" sz="1400" dirty="0"/>
          </a:p>
          <a:p>
            <a:r>
              <a:rPr lang="cs-CZ" sz="1400" b="1" dirty="0"/>
              <a:t>Masivní výpadek dodávky elektrického proudu na Ukrajině</a:t>
            </a:r>
          </a:p>
          <a:p>
            <a:pPr marL="285750" indent="-285750">
              <a:buFont typeface="Arial" panose="020B0604020202020204" pitchFamily="34" charset="0"/>
              <a:buChar char="•"/>
            </a:pPr>
            <a:r>
              <a:rPr lang="cs-CZ" sz="1400" dirty="0"/>
              <a:t>V roce 2015 bylo až 700 000 lidí bez proudu na několik hodin.</a:t>
            </a:r>
          </a:p>
          <a:p>
            <a:pPr marL="285750" indent="-285750">
              <a:buFont typeface="Arial" panose="020B0604020202020204" pitchFamily="34" charset="0"/>
              <a:buChar char="•"/>
            </a:pPr>
            <a:r>
              <a:rPr lang="cs-CZ" sz="1400" dirty="0"/>
              <a:t>Nejednalo o náhodný výpadek, ale koordinovanou součinnost skupiny hackerů.</a:t>
            </a:r>
          </a:p>
          <a:p>
            <a:pPr marL="285750" indent="-285750">
              <a:buFont typeface="Arial" panose="020B0604020202020204" pitchFamily="34" charset="0"/>
              <a:buChar char="•"/>
            </a:pPr>
            <a:r>
              <a:rPr lang="cs-CZ" sz="1400" dirty="0"/>
              <a:t>Pomocí trojského koně </a:t>
            </a:r>
            <a:r>
              <a:rPr lang="cs-CZ" sz="1400" dirty="0" err="1"/>
              <a:t>BlackEnergy</a:t>
            </a:r>
            <a:r>
              <a:rPr lang="cs-CZ" sz="1400" dirty="0"/>
              <a:t> pronikli do jednotlivých komponent distribučních sítí.</a:t>
            </a:r>
          </a:p>
          <a:p>
            <a:pPr marL="285750" indent="-285750">
              <a:buFont typeface="Arial" panose="020B0604020202020204" pitchFamily="34" charset="0"/>
              <a:buChar char="•"/>
            </a:pPr>
            <a:r>
              <a:rPr lang="cs-CZ" sz="1400" dirty="0"/>
              <a:t>Kromě funkcí destruktivního </a:t>
            </a:r>
            <a:r>
              <a:rPr lang="cs-CZ" sz="1400" dirty="0" err="1"/>
              <a:t>malwaru</a:t>
            </a:r>
            <a:r>
              <a:rPr lang="cs-CZ" sz="1400" dirty="0"/>
              <a:t> (odstranění systémových souborů, které znemožní spustit systém) se tato varianta speciálně zaměřila na sabotáže v průmyslových systémech.</a:t>
            </a:r>
          </a:p>
          <a:p>
            <a:pPr marL="285750" indent="-285750">
              <a:buFont typeface="Arial" panose="020B0604020202020204" pitchFamily="34" charset="0"/>
              <a:buChar char="•"/>
            </a:pPr>
            <a:r>
              <a:rPr lang="cs-CZ" sz="1400" dirty="0"/>
              <a:t>Jedná se o první jasně potvrzený útok na rozvodnou elektrickou síť v tomto rozsahu.</a:t>
            </a:r>
          </a:p>
          <a:p>
            <a:endParaRPr lang="cs-CZ" sz="1400" b="1"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a:t>
            </a:fld>
            <a:endParaRPr lang="cs-CZ"/>
          </a:p>
        </p:txBody>
      </p:sp>
    </p:spTree>
    <p:extLst>
      <p:ext uri="{BB962C8B-B14F-4D97-AF65-F5344CB8AC3E}">
        <p14:creationId xmlns:p14="http://schemas.microsoft.com/office/powerpoint/2010/main" val="4173134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E-mail – základní informace</a:t>
            </a:r>
          </a:p>
        </p:txBody>
      </p:sp>
      <p:sp>
        <p:nvSpPr>
          <p:cNvPr id="3" name="Zástupný symbol pro obsah 2"/>
          <p:cNvSpPr>
            <a:spLocks noGrp="1"/>
          </p:cNvSpPr>
          <p:nvPr>
            <p:ph idx="1"/>
          </p:nvPr>
        </p:nvSpPr>
        <p:spPr>
          <a:xfrm>
            <a:off x="504000" y="1559796"/>
            <a:ext cx="8136000" cy="4714004"/>
          </a:xfrm>
        </p:spPr>
        <p:txBody>
          <a:bodyPr/>
          <a:lstStyle/>
          <a:p>
            <a:r>
              <a:rPr lang="cs-CZ" sz="1400" b="1" dirty="0"/>
              <a:t>E-mail je v dnešní době nejpoužívanější prostředek pro komunikaci v rámci společnosti. </a:t>
            </a:r>
          </a:p>
          <a:p>
            <a:endParaRPr lang="cs-CZ" sz="1400" dirty="0"/>
          </a:p>
          <a:p>
            <a:r>
              <a:rPr lang="cs-CZ" sz="1400" b="1" dirty="0"/>
              <a:t>Pro co největší bezpečnost e-mailu doporučujeme dodržovat následující zásady:</a:t>
            </a:r>
          </a:p>
          <a:p>
            <a:pPr marL="285750" lvl="0" indent="-285750" hangingPunct="0">
              <a:buFont typeface="Arial" panose="020B0604020202020204" pitchFamily="34" charset="0"/>
              <a:buChar char="•"/>
            </a:pPr>
            <a:r>
              <a:rPr lang="cs-CZ" sz="1400" dirty="0"/>
              <a:t>Neotevírat nevyžádané, neznámé a potenciálně nebezpečné přílohy.</a:t>
            </a:r>
          </a:p>
          <a:p>
            <a:pPr marL="285750" lvl="0" indent="-285750" hangingPunct="0">
              <a:buFont typeface="Arial" panose="020B0604020202020204" pitchFamily="34" charset="0"/>
              <a:buChar char="•"/>
            </a:pPr>
            <a:r>
              <a:rPr lang="cs-CZ" sz="1400" dirty="0"/>
              <a:t>Nezneužívat elektronickou poštu pro zasílání nevyžádaných zpráv v rámci společnosti i vně.</a:t>
            </a:r>
          </a:p>
          <a:p>
            <a:pPr marL="285750" lvl="0" indent="-285750" hangingPunct="0">
              <a:buFont typeface="Arial" panose="020B0604020202020204" pitchFamily="34" charset="0"/>
              <a:buChar char="•"/>
            </a:pPr>
            <a:r>
              <a:rPr lang="cs-CZ" sz="1400" dirty="0"/>
              <a:t>Nepoužívat emailovou schránku pro registraci na různá diskuzní fóra či webové služby, pokud toto přímo nesouvisí s jejich pracovní náplní.</a:t>
            </a:r>
          </a:p>
          <a:p>
            <a:pPr marL="285750" lvl="0" indent="-285750" hangingPunct="0">
              <a:buFont typeface="Arial" panose="020B0604020202020204" pitchFamily="34" charset="0"/>
              <a:buChar char="•"/>
            </a:pPr>
            <a:r>
              <a:rPr lang="cs-CZ" sz="1400" dirty="0"/>
              <a:t>Nereagovat na nevyžádanou poštu (spam). Nevyžádanou poštu přeposílejte na </a:t>
            </a:r>
            <a:r>
              <a:rPr lang="cs-CZ" sz="1400" i="1" dirty="0"/>
              <a:t>spam@cez.cz.</a:t>
            </a:r>
          </a:p>
          <a:p>
            <a:pPr marL="285750" lvl="0" indent="-285750" hangingPunct="0">
              <a:buFont typeface="Arial" panose="020B0604020202020204" pitchFamily="34" charset="0"/>
              <a:buChar char="•"/>
            </a:pPr>
            <a:r>
              <a:rPr lang="cs-CZ" sz="1400" dirty="0"/>
              <a:t>Nerozesílat hromadné či řetězové maily.</a:t>
            </a:r>
          </a:p>
          <a:p>
            <a:pPr marL="285750" lvl="0" indent="-285750" hangingPunct="0">
              <a:buFont typeface="Arial" panose="020B0604020202020204" pitchFamily="34" charset="0"/>
              <a:buChar char="•"/>
            </a:pPr>
            <a:r>
              <a:rPr lang="cs-CZ" sz="1400" dirty="0"/>
              <a:t>Nezasílat emailem citlivé či jinak důvěrné informace, pokud je to nutné využijte šifrování emailu.</a:t>
            </a:r>
          </a:p>
          <a:p>
            <a:endParaRPr lang="cs-CZ" sz="1400" dirty="0"/>
          </a:p>
          <a:p>
            <a:r>
              <a:rPr lang="cs-CZ" sz="1400" b="1" dirty="0"/>
              <a:t>Elektronický podpis a šifrování e-mailu</a:t>
            </a:r>
          </a:p>
          <a:p>
            <a:pPr marL="285750" indent="-285750" hangingPunct="0">
              <a:buFont typeface="Arial" panose="020B0604020202020204" pitchFamily="34" charset="0"/>
              <a:buChar char="•"/>
            </a:pPr>
            <a:r>
              <a:rPr lang="cs-CZ" sz="1400" dirty="0"/>
              <a:t>Elektronický podpis je prostředek k tomu, jak v anonymním světě internetu ověřit totožnost odesílatele. </a:t>
            </a:r>
          </a:p>
          <a:p>
            <a:pPr marL="285750" indent="-285750" hangingPunct="0">
              <a:buFont typeface="Arial" panose="020B0604020202020204" pitchFamily="34" charset="0"/>
              <a:buChar char="•"/>
            </a:pPr>
            <a:r>
              <a:rPr lang="cs-CZ" sz="1400" dirty="0"/>
              <a:t>Šifrování je jeden ze způsobů jak můžete výrazně zvýšit zabezpečení svého emailu. Je možné šifrovat celý email případně pouze zasílanou přílohu.</a:t>
            </a:r>
          </a:p>
          <a:p>
            <a:pPr marL="285750" indent="-285750">
              <a:buFont typeface="Arial" panose="020B0604020202020204" pitchFamily="34" charset="0"/>
              <a:buChar char="•"/>
            </a:pPr>
            <a:r>
              <a:rPr lang="cs-CZ" sz="1400" dirty="0"/>
              <a:t>Pro el. podpis a šifrování emailů je nutné mít vystavený certifikát. </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19</a:t>
            </a:fld>
            <a:endParaRPr lang="cs-CZ"/>
          </a:p>
        </p:txBody>
      </p:sp>
    </p:spTree>
    <p:extLst>
      <p:ext uri="{BB962C8B-B14F-4D97-AF65-F5344CB8AC3E}">
        <p14:creationId xmlns:p14="http://schemas.microsoft.com/office/powerpoint/2010/main" val="862520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internet</a:t>
            </a:r>
          </a:p>
        </p:txBody>
      </p:sp>
      <p:sp>
        <p:nvSpPr>
          <p:cNvPr id="3" name="Zástupný symbol pro obsah 2"/>
          <p:cNvSpPr>
            <a:spLocks noGrp="1"/>
          </p:cNvSpPr>
          <p:nvPr>
            <p:ph idx="1"/>
          </p:nvPr>
        </p:nvSpPr>
        <p:spPr>
          <a:xfrm>
            <a:off x="504000" y="1559796"/>
            <a:ext cx="8136000" cy="4714004"/>
          </a:xfrm>
        </p:spPr>
        <p:txBody>
          <a:bodyPr/>
          <a:lstStyle/>
          <a:p>
            <a:pPr hangingPunct="0"/>
            <a:r>
              <a:rPr lang="cs-CZ" sz="1400" b="1" dirty="0"/>
              <a:t>Pro správné a bezpečné fungování, byste měli dodržovat následující zásady:</a:t>
            </a:r>
          </a:p>
          <a:p>
            <a:pPr hangingPunct="0"/>
            <a:endParaRPr lang="cs-CZ" sz="1400" b="1" dirty="0"/>
          </a:p>
          <a:p>
            <a:pPr marL="285750" lvl="0" indent="-285750" hangingPunct="0">
              <a:buFont typeface="Arial" panose="020B0604020202020204" pitchFamily="34" charset="0"/>
              <a:buChar char="•"/>
            </a:pPr>
            <a:r>
              <a:rPr lang="cs-CZ" sz="1400" b="1" dirty="0"/>
              <a:t>Nenavštěvujte rizikové webové stránky </a:t>
            </a:r>
            <a:r>
              <a:rPr lang="cs-CZ" sz="1400" dirty="0"/>
              <a:t>(pornografie, cracking, </a:t>
            </a:r>
            <a:r>
              <a:rPr lang="cs-CZ" sz="1400" dirty="0" err="1"/>
              <a:t>hacking</a:t>
            </a:r>
            <a:r>
              <a:rPr lang="cs-CZ" sz="1400" dirty="0"/>
              <a:t>, </a:t>
            </a:r>
            <a:r>
              <a:rPr lang="cs-CZ" sz="1400" dirty="0" err="1"/>
              <a:t>warez</a:t>
            </a:r>
            <a:r>
              <a:rPr lang="cs-CZ" sz="1400" dirty="0"/>
              <a:t>, drogy, násilí, …)</a:t>
            </a:r>
          </a:p>
          <a:p>
            <a:pPr marL="285750" indent="-285750">
              <a:buFont typeface="Arial" panose="020B0604020202020204" pitchFamily="34" charset="0"/>
              <a:buChar char="•"/>
            </a:pPr>
            <a:r>
              <a:rPr lang="cs-CZ" sz="1400" b="1" dirty="0"/>
              <a:t>Nevyužívejte automatického ukládání hesel </a:t>
            </a:r>
            <a:r>
              <a:rPr lang="cs-CZ" sz="1400" dirty="0"/>
              <a:t>– tyto hesla je poté snadné odhalit a zneužít</a:t>
            </a:r>
          </a:p>
          <a:p>
            <a:pPr marL="285750" lvl="0" indent="-285750" hangingPunct="0">
              <a:buFont typeface="Arial" panose="020B0604020202020204" pitchFamily="34" charset="0"/>
              <a:buChar char="•"/>
            </a:pPr>
            <a:r>
              <a:rPr lang="cs-CZ" sz="1400" b="1" dirty="0"/>
              <a:t>Neposílejte přes internet důvěrná data </a:t>
            </a:r>
            <a:r>
              <a:rPr lang="cs-CZ" sz="1400" dirty="0"/>
              <a:t>– pokud je to nutné (např. platba kartou na internetu) tak jedině šifrovaně</a:t>
            </a:r>
          </a:p>
          <a:p>
            <a:pPr marL="285750" lvl="0" indent="-285750" hangingPunct="0">
              <a:buFont typeface="Arial" panose="020B0604020202020204" pitchFamily="34" charset="0"/>
              <a:buChar char="•"/>
            </a:pPr>
            <a:r>
              <a:rPr lang="cs-CZ" sz="1400" b="1" dirty="0"/>
              <a:t>Nesdělujte osobní informace </a:t>
            </a:r>
            <a:r>
              <a:rPr lang="cs-CZ" sz="1400" dirty="0"/>
              <a:t>– zbytečně neprozrazujte informace, které nejsou potřebné (např. při registracích)</a:t>
            </a:r>
          </a:p>
          <a:p>
            <a:pPr marL="285750" lvl="0" indent="-285750" hangingPunct="0">
              <a:buFont typeface="Arial" panose="020B0604020202020204" pitchFamily="34" charset="0"/>
              <a:buChar char="•"/>
            </a:pPr>
            <a:r>
              <a:rPr lang="cs-CZ" sz="1400" b="1" dirty="0"/>
              <a:t>Pravidelně aktualizujte </a:t>
            </a:r>
            <a:r>
              <a:rPr lang="cs-CZ" sz="1400" dirty="0"/>
              <a:t>– neodkládejte aktualizace Windows a dalších programů</a:t>
            </a:r>
          </a:p>
          <a:p>
            <a:pPr marL="285750" lvl="0" indent="-285750" fontAlgn="auto">
              <a:buFont typeface="Arial" panose="020B0604020202020204" pitchFamily="34" charset="0"/>
              <a:buChar char="•"/>
            </a:pPr>
            <a:r>
              <a:rPr lang="cs-CZ" sz="1400" b="1" dirty="0"/>
              <a:t>Nevěřte každé informaci, kterou na Internetu získáte</a:t>
            </a:r>
          </a:p>
          <a:p>
            <a:r>
              <a:rPr lang="cs-CZ" sz="1100" dirty="0"/>
              <a:t> </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20</a:t>
            </a:fld>
            <a:endParaRPr lang="cs-CZ"/>
          </a:p>
        </p:txBody>
      </p:sp>
    </p:spTree>
    <p:extLst>
      <p:ext uri="{BB962C8B-B14F-4D97-AF65-F5344CB8AC3E}">
        <p14:creationId xmlns:p14="http://schemas.microsoft.com/office/powerpoint/2010/main" val="2027773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 I</a:t>
            </a:r>
            <a:br>
              <a:rPr lang="cs-CZ" dirty="0">
                <a:solidFill>
                  <a:schemeClr val="tx1"/>
                </a:solidFill>
              </a:rPr>
            </a:br>
            <a:r>
              <a:rPr lang="cs-CZ" dirty="0"/>
              <a:t>výměna dat ve společnost i mimo ni</a:t>
            </a:r>
          </a:p>
        </p:txBody>
      </p:sp>
      <p:sp>
        <p:nvSpPr>
          <p:cNvPr id="3" name="Zástupný symbol pro obsah 2"/>
          <p:cNvSpPr>
            <a:spLocks noGrp="1"/>
          </p:cNvSpPr>
          <p:nvPr>
            <p:ph idx="1"/>
          </p:nvPr>
        </p:nvSpPr>
        <p:spPr/>
        <p:txBody>
          <a:bodyPr/>
          <a:lstStyle/>
          <a:p>
            <a:r>
              <a:rPr lang="cs-CZ" sz="1400" b="1" dirty="0"/>
              <a:t>Na výměnu dat v rámci firmy můžeme využít tyto komunikační kanály:</a:t>
            </a:r>
            <a:endParaRPr lang="cs-CZ" sz="1400" dirty="0"/>
          </a:p>
          <a:p>
            <a:pPr marL="285750" indent="-285750">
              <a:buFont typeface="Arial" panose="020B0604020202020204" pitchFamily="34" charset="0"/>
              <a:buChar char="•"/>
            </a:pPr>
            <a:r>
              <a:rPr lang="cs-CZ" sz="1400" dirty="0"/>
              <a:t>SharePoint</a:t>
            </a:r>
          </a:p>
          <a:p>
            <a:pPr marL="285750" indent="-285750">
              <a:buFont typeface="Arial" panose="020B0604020202020204" pitchFamily="34" charset="0"/>
              <a:buChar char="•"/>
            </a:pPr>
            <a:r>
              <a:rPr lang="cs-CZ" sz="1400" dirty="0"/>
              <a:t>SDP (disk U: )</a:t>
            </a:r>
          </a:p>
          <a:p>
            <a:pPr marL="285750" indent="-285750">
              <a:buFont typeface="Arial" panose="020B0604020202020204" pitchFamily="34" charset="0"/>
              <a:buChar char="•"/>
            </a:pPr>
            <a:r>
              <a:rPr lang="cs-CZ" sz="1400" dirty="0"/>
              <a:t>Email</a:t>
            </a:r>
          </a:p>
          <a:p>
            <a:endParaRPr lang="cs-CZ" sz="1400" dirty="0"/>
          </a:p>
          <a:p>
            <a:endParaRPr lang="cs-CZ" sz="1400" dirty="0"/>
          </a:p>
          <a:p>
            <a:r>
              <a:rPr lang="cs-CZ" sz="1400" b="1" dirty="0"/>
              <a:t>Na výměnu dat mimo společnost můžeme využít tyto komunikační kanály</a:t>
            </a:r>
            <a:r>
              <a:rPr lang="cs-CZ" sz="1400" dirty="0"/>
              <a:t>:</a:t>
            </a:r>
          </a:p>
          <a:p>
            <a:pPr marL="285750" indent="-285750">
              <a:buFont typeface="Arial" panose="020B0604020202020204" pitchFamily="34" charset="0"/>
              <a:buChar char="•"/>
            </a:pPr>
            <a:r>
              <a:rPr lang="cs-CZ" sz="1400" dirty="0"/>
              <a:t>Externí SharePoint (EDP)</a:t>
            </a:r>
          </a:p>
          <a:p>
            <a:pPr marL="285750" indent="-285750">
              <a:buFont typeface="Arial" panose="020B0604020202020204" pitchFamily="34" charset="0"/>
              <a:buChar char="•"/>
            </a:pPr>
            <a:r>
              <a:rPr lang="cs-CZ" sz="1400" dirty="0"/>
              <a:t>Email (klasifikace důvěrnosti veřejné a interní) a Šifrovaný email (klasifikace důvěrnosti chráněné)</a:t>
            </a:r>
          </a:p>
          <a:p>
            <a:pPr marL="285750" indent="-285750">
              <a:buFont typeface="Arial" panose="020B0604020202020204" pitchFamily="34" charset="0"/>
              <a:buChar char="•"/>
            </a:pPr>
            <a:r>
              <a:rPr lang="cs-CZ" sz="1400" dirty="0"/>
              <a:t>Datová schránka (pro oficiální komunikaci se státní správou a regulátory)</a:t>
            </a:r>
          </a:p>
          <a:p>
            <a:pPr marL="285750" indent="-285750">
              <a:buFont typeface="Arial" panose="020B0604020202020204" pitchFamily="34" charset="0"/>
              <a:buChar char="•"/>
            </a:pPr>
            <a:r>
              <a:rPr lang="cs-CZ" sz="1400" dirty="0"/>
              <a:t>Zabezpečený emailový kanál (pro vybrané partnery(SUJB,NUKIB)</a:t>
            </a:r>
          </a:p>
          <a:p>
            <a:pPr marL="285750" indent="-285750">
              <a:buFont typeface="Arial" panose="020B0604020202020204" pitchFamily="34" charset="0"/>
              <a:buChar char="•"/>
            </a:pPr>
            <a:r>
              <a:rPr lang="cs-CZ" sz="1400" dirty="0"/>
              <a:t>Informační Kiosek</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21</a:t>
            </a:fld>
            <a:endParaRPr lang="cs-CZ"/>
          </a:p>
        </p:txBody>
      </p:sp>
    </p:spTree>
    <p:extLst>
      <p:ext uri="{BB962C8B-B14F-4D97-AF65-F5344CB8AC3E}">
        <p14:creationId xmlns:p14="http://schemas.microsoft.com/office/powerpoint/2010/main" val="1812217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520995" y="1913860"/>
            <a:ext cx="5007936" cy="3828227"/>
          </a:xfrm>
          <a:prstGeom prst="rect">
            <a:avLst/>
          </a:prstGeom>
          <a:noFill/>
        </p:spPr>
        <p:txBody>
          <a:bodyPr wrap="square" rtlCol="0">
            <a:spAutoFit/>
          </a:bodyPr>
          <a:lstStyle/>
          <a:p>
            <a:pPr algn="l"/>
            <a:r>
              <a:rPr lang="cs-CZ" sz="1400" b="1" i="0" dirty="0">
                <a:latin typeface="+mn-lt"/>
              </a:rPr>
              <a:t>Postup k vytvoření archivu s heslem:</a:t>
            </a:r>
          </a:p>
          <a:p>
            <a:pPr marL="342900" indent="-342900" algn="l">
              <a:buClrTx/>
              <a:buFont typeface="+mj-lt"/>
              <a:buAutoNum type="arabicPeriod"/>
            </a:pPr>
            <a:r>
              <a:rPr lang="cs-CZ" sz="1400" i="0" dirty="0">
                <a:latin typeface="+mn-lt"/>
              </a:rPr>
              <a:t>Vyberte daný soubor či složku</a:t>
            </a:r>
          </a:p>
          <a:p>
            <a:pPr marL="342900" indent="-342900" algn="l">
              <a:buClrTx/>
              <a:buFont typeface="+mj-lt"/>
              <a:buAutoNum type="arabicPeriod"/>
            </a:pPr>
            <a:r>
              <a:rPr lang="cs-CZ" sz="1400" i="0" dirty="0">
                <a:latin typeface="+mn-lt"/>
              </a:rPr>
              <a:t>V menu (pravé tlačítko) zvolte 7-Zip -</a:t>
            </a:r>
            <a:r>
              <a:rPr lang="en-US" sz="1400" i="0" dirty="0">
                <a:latin typeface="+mn-lt"/>
              </a:rPr>
              <a:t>&gt;</a:t>
            </a:r>
            <a:r>
              <a:rPr lang="cs-CZ" sz="1400" i="0" dirty="0" err="1">
                <a:latin typeface="+mn-lt"/>
              </a:rPr>
              <a:t>Add</a:t>
            </a:r>
            <a:r>
              <a:rPr lang="cs-CZ" sz="1400" i="0" dirty="0">
                <a:latin typeface="+mn-lt"/>
              </a:rPr>
              <a:t> to archive…</a:t>
            </a:r>
          </a:p>
          <a:p>
            <a:pPr marL="342900" indent="-342900" algn="l">
              <a:buClrTx/>
              <a:buFont typeface="+mj-lt"/>
              <a:buAutoNum type="arabicPeriod"/>
            </a:pPr>
            <a:r>
              <a:rPr lang="cs-CZ" sz="1400" i="0" dirty="0">
                <a:latin typeface="+mn-lt"/>
              </a:rPr>
              <a:t>V části </a:t>
            </a:r>
            <a:r>
              <a:rPr lang="cs-CZ" sz="1400" i="0" dirty="0" err="1">
                <a:latin typeface="+mn-lt"/>
              </a:rPr>
              <a:t>Encryption</a:t>
            </a:r>
            <a:r>
              <a:rPr lang="cs-CZ" sz="1400" i="0" dirty="0">
                <a:latin typeface="+mn-lt"/>
              </a:rPr>
              <a:t> zadejte heslo a heslo zopakujte </a:t>
            </a:r>
          </a:p>
          <a:p>
            <a:pPr marL="342900" indent="-342900" algn="l">
              <a:buClrTx/>
              <a:buFont typeface="+mj-lt"/>
              <a:buAutoNum type="arabicPeriod"/>
            </a:pPr>
            <a:r>
              <a:rPr lang="cs-CZ" sz="1400" i="0" dirty="0" err="1">
                <a:latin typeface="+mn-lt"/>
              </a:rPr>
              <a:t>Encryption</a:t>
            </a:r>
            <a:r>
              <a:rPr lang="cs-CZ" sz="1400" i="0" dirty="0">
                <a:latin typeface="+mn-lt"/>
              </a:rPr>
              <a:t> metod zvolte : AES 256</a:t>
            </a:r>
          </a:p>
          <a:p>
            <a:pPr algn="l"/>
            <a:endParaRPr lang="cs-CZ" i="0" dirty="0">
              <a:latin typeface="+mn-lt"/>
            </a:endParaRPr>
          </a:p>
          <a:p>
            <a:pPr algn="l"/>
            <a:r>
              <a:rPr lang="cs-CZ" sz="1400" b="1" i="0" dirty="0">
                <a:latin typeface="+mn-lt"/>
              </a:rPr>
              <a:t>Správné heslo by mělo obsahovat:</a:t>
            </a:r>
          </a:p>
          <a:p>
            <a:pPr marL="285750" indent="-285750" algn="l">
              <a:buClrTx/>
              <a:buFont typeface="Arial" panose="020B0604020202020204" pitchFamily="34" charset="0"/>
              <a:buChar char="•"/>
            </a:pPr>
            <a:r>
              <a:rPr lang="cs-CZ" sz="1400" i="0" dirty="0">
                <a:latin typeface="+mn-lt"/>
              </a:rPr>
              <a:t>Délka ideálně 20 znaků</a:t>
            </a:r>
          </a:p>
          <a:p>
            <a:pPr marL="285750" indent="-285750" algn="l">
              <a:buClrTx/>
              <a:buFont typeface="Arial" panose="020B0604020202020204" pitchFamily="34" charset="0"/>
              <a:buChar char="•"/>
            </a:pPr>
            <a:r>
              <a:rPr lang="cs-CZ" sz="1400" i="0" dirty="0">
                <a:latin typeface="+mn-lt"/>
              </a:rPr>
              <a:t>Malá i velká písmena</a:t>
            </a:r>
          </a:p>
          <a:p>
            <a:pPr marL="285750" indent="-285750" algn="l">
              <a:buClrTx/>
              <a:buFont typeface="Arial" panose="020B0604020202020204" pitchFamily="34" charset="0"/>
              <a:buChar char="•"/>
            </a:pPr>
            <a:r>
              <a:rPr lang="cs-CZ" sz="1400" i="0" dirty="0">
                <a:latin typeface="+mn-lt"/>
              </a:rPr>
              <a:t>Speciální znak a číslo</a:t>
            </a:r>
          </a:p>
          <a:p>
            <a:pPr algn="l"/>
            <a:r>
              <a:rPr lang="cs-CZ" sz="1400" i="0" dirty="0">
                <a:latin typeface="+mn-lt"/>
              </a:rPr>
              <a:t>Pro vytvoření silného hesla je možné využít online generátor např. https://passwordsgenerator.net/</a:t>
            </a:r>
          </a:p>
        </p:txBody>
      </p:sp>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 I</a:t>
            </a:r>
            <a:br>
              <a:rPr lang="cs-CZ" dirty="0">
                <a:solidFill>
                  <a:schemeClr val="tx1"/>
                </a:solidFill>
              </a:rPr>
            </a:br>
            <a:r>
              <a:rPr lang="cs-CZ" dirty="0"/>
              <a:t>Jak zašifrovat soubor</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22</a:t>
            </a:fld>
            <a:endParaRPr lang="cs-CZ"/>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28091" y="1913860"/>
            <a:ext cx="3192994" cy="1860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9470" y="4094040"/>
            <a:ext cx="2066065" cy="1679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520995" y="1495430"/>
            <a:ext cx="8144540" cy="307777"/>
          </a:xfrm>
          <a:prstGeom prst="rect">
            <a:avLst/>
          </a:prstGeom>
          <a:noFill/>
        </p:spPr>
        <p:txBody>
          <a:bodyPr wrap="square" rtlCol="0">
            <a:spAutoFit/>
          </a:bodyPr>
          <a:lstStyle/>
          <a:p>
            <a:pPr algn="l"/>
            <a:r>
              <a:rPr lang="cs-CZ" sz="1400" i="0" dirty="0">
                <a:latin typeface="+mn-lt"/>
              </a:rPr>
              <a:t>Nejjednodušší cestou k zašifrování souboru je vytvoření archivu s heslem .</a:t>
            </a:r>
            <a:endParaRPr lang="cs-CZ" dirty="0"/>
          </a:p>
        </p:txBody>
      </p:sp>
      <p:sp>
        <p:nvSpPr>
          <p:cNvPr id="7" name="TextovéPole 6"/>
          <p:cNvSpPr txBox="1"/>
          <p:nvPr/>
        </p:nvSpPr>
        <p:spPr>
          <a:xfrm>
            <a:off x="616688" y="5975498"/>
            <a:ext cx="8123275" cy="523220"/>
          </a:xfrm>
          <a:prstGeom prst="rect">
            <a:avLst/>
          </a:prstGeom>
          <a:noFill/>
        </p:spPr>
        <p:txBody>
          <a:bodyPr wrap="square" rtlCol="0">
            <a:spAutoFit/>
          </a:bodyPr>
          <a:lstStyle/>
          <a:p>
            <a:pPr algn="l"/>
            <a:r>
              <a:rPr lang="cs-CZ" sz="1400" b="1" i="0" dirty="0">
                <a:latin typeface="+mn-lt"/>
              </a:rPr>
              <a:t>Heslo nikdy nezasílejte společně se šifrovaným souborem.</a:t>
            </a:r>
            <a:r>
              <a:rPr lang="cs-CZ" sz="1400" i="0" dirty="0">
                <a:latin typeface="+mn-lt"/>
              </a:rPr>
              <a:t> Pokud soubor posíláte emailem heslo zašlete například pomocí SMS</a:t>
            </a:r>
          </a:p>
        </p:txBody>
      </p:sp>
    </p:spTree>
    <p:extLst>
      <p:ext uri="{BB962C8B-B14F-4D97-AF65-F5344CB8AC3E}">
        <p14:creationId xmlns:p14="http://schemas.microsoft.com/office/powerpoint/2010/main" val="4188209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 I</a:t>
            </a:r>
            <a:br>
              <a:rPr lang="cs-CZ" dirty="0">
                <a:solidFill>
                  <a:schemeClr val="tx1"/>
                </a:solidFill>
              </a:rPr>
            </a:br>
            <a:r>
              <a:rPr lang="cs-CZ" dirty="0"/>
              <a:t>WIFI</a:t>
            </a:r>
          </a:p>
        </p:txBody>
      </p:sp>
      <p:sp>
        <p:nvSpPr>
          <p:cNvPr id="3" name="Zástupný symbol pro obsah 2"/>
          <p:cNvSpPr>
            <a:spLocks noGrp="1"/>
          </p:cNvSpPr>
          <p:nvPr>
            <p:ph idx="1"/>
          </p:nvPr>
        </p:nvSpPr>
        <p:spPr/>
        <p:txBody>
          <a:bodyPr/>
          <a:lstStyle/>
          <a:p>
            <a:r>
              <a:rPr lang="cs-CZ" dirty="0"/>
              <a:t>V prostorách ČEZ využíváme několik WI-FI sítí. Každá sít má jiné využití</a:t>
            </a:r>
          </a:p>
          <a:p>
            <a:endParaRPr lang="cs-CZ" b="1" dirty="0"/>
          </a:p>
          <a:p>
            <a:r>
              <a:rPr lang="cs-CZ" b="1" dirty="0"/>
              <a:t>CEZ_WIFI1 </a:t>
            </a:r>
          </a:p>
          <a:p>
            <a:r>
              <a:rPr lang="cs-CZ" dirty="0"/>
              <a:t>Síť určená pro firemní zařízení</a:t>
            </a:r>
          </a:p>
          <a:p>
            <a:endParaRPr lang="cs-CZ" dirty="0"/>
          </a:p>
          <a:p>
            <a:r>
              <a:rPr lang="cs-CZ" b="1" dirty="0"/>
              <a:t>CEZ_WIFI2 </a:t>
            </a:r>
          </a:p>
          <a:p>
            <a:r>
              <a:rPr lang="cs-CZ" dirty="0"/>
              <a:t>Síť určená pro soukromá zařízení dodavatelů. Zabezpečení vyžaduje zadat přihlašovací údaje které získáte zadáním požadavku v </a:t>
            </a:r>
            <a:r>
              <a:rPr lang="cs-CZ" dirty="0" err="1"/>
              <a:t>ServiceDesku</a:t>
            </a:r>
            <a:endParaRPr lang="cs-CZ" dirty="0"/>
          </a:p>
          <a:p>
            <a:endParaRPr lang="cs-CZ" dirty="0"/>
          </a:p>
          <a:p>
            <a:r>
              <a:rPr lang="cs-CZ" b="1" dirty="0"/>
              <a:t>CEZ_WIFI3 </a:t>
            </a:r>
          </a:p>
          <a:p>
            <a:r>
              <a:rPr lang="cs-CZ" dirty="0"/>
              <a:t>Síť určená pro TOP management Skupiny ČEZ</a:t>
            </a:r>
          </a:p>
          <a:p>
            <a:endParaRPr lang="cs-CZ" dirty="0"/>
          </a:p>
          <a:p>
            <a:r>
              <a:rPr lang="cs-CZ" b="1" dirty="0"/>
              <a:t>CEZ_OPEN</a:t>
            </a:r>
            <a:r>
              <a:rPr lang="cs-CZ" dirty="0"/>
              <a:t> </a:t>
            </a:r>
          </a:p>
          <a:p>
            <a:r>
              <a:rPr lang="cs-CZ" dirty="0"/>
              <a:t>Otevřená WIFI určená návštěvám nebo externistům. </a:t>
            </a:r>
          </a:p>
          <a:p>
            <a:r>
              <a:rPr lang="cs-CZ" dirty="0"/>
              <a:t>Maximální rychlost 512 </a:t>
            </a:r>
            <a:r>
              <a:rPr lang="cs-CZ" dirty="0" err="1"/>
              <a:t>Kbps</a:t>
            </a:r>
            <a:r>
              <a:rPr lang="cs-CZ" dirty="0"/>
              <a:t> a </a:t>
            </a:r>
            <a:r>
              <a:rPr lang="en-US" dirty="0" err="1"/>
              <a:t>časový</a:t>
            </a:r>
            <a:r>
              <a:rPr lang="en-US" dirty="0"/>
              <a:t> limit </a:t>
            </a:r>
            <a:r>
              <a:rPr lang="en-US" dirty="0" err="1"/>
              <a:t>relace</a:t>
            </a:r>
            <a:r>
              <a:rPr lang="en-US" dirty="0"/>
              <a:t> 8 </a:t>
            </a:r>
            <a:r>
              <a:rPr lang="en-US" dirty="0" err="1"/>
              <a:t>hod</a:t>
            </a:r>
            <a:r>
              <a:rPr lang="cs-CZ" dirty="0"/>
              <a:t>. </a:t>
            </a:r>
          </a:p>
          <a:p>
            <a:r>
              <a:rPr lang="cs-CZ" dirty="0"/>
              <a:t>Přihlášení přes webový portál</a:t>
            </a:r>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23</a:t>
            </a:fld>
            <a:endParaRPr lang="cs-CZ"/>
          </a:p>
        </p:txBody>
      </p:sp>
    </p:spTree>
    <p:extLst>
      <p:ext uri="{BB962C8B-B14F-4D97-AF65-F5344CB8AC3E}">
        <p14:creationId xmlns:p14="http://schemas.microsoft.com/office/powerpoint/2010/main" val="1809349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 </a:t>
            </a:r>
            <a:br>
              <a:rPr lang="cs-CZ" dirty="0"/>
            </a:br>
            <a:r>
              <a:rPr lang="cs-CZ" dirty="0"/>
              <a:t>blokování internetu a monitoring sítě</a:t>
            </a:r>
          </a:p>
        </p:txBody>
      </p:sp>
      <p:sp>
        <p:nvSpPr>
          <p:cNvPr id="3" name="Zástupný symbol pro obsah 2"/>
          <p:cNvSpPr>
            <a:spLocks noGrp="1"/>
          </p:cNvSpPr>
          <p:nvPr>
            <p:ph idx="1"/>
          </p:nvPr>
        </p:nvSpPr>
        <p:spPr/>
        <p:txBody>
          <a:bodyPr/>
          <a:lstStyle/>
          <a:p>
            <a:r>
              <a:rPr lang="cs-CZ" dirty="0"/>
              <a:t>Přístup na nebezpečné stránky je z firemních počítačů blokován. </a:t>
            </a:r>
          </a:p>
          <a:p>
            <a:endParaRPr lang="cs-CZ" dirty="0"/>
          </a:p>
          <a:p>
            <a:r>
              <a:rPr lang="cs-CZ" dirty="0"/>
              <a:t>Z důvodu ochrany naší sítě jsou informace o přístupu na tyto stránky zaznamenávány.</a:t>
            </a:r>
          </a:p>
          <a:p>
            <a:endParaRPr lang="cs-CZ" dirty="0"/>
          </a:p>
          <a:p>
            <a:r>
              <a:rPr lang="cs-CZ" dirty="0"/>
              <a:t>Nejčastěji se jedná o stránky s tématikou hazardu, pornografie či </a:t>
            </a:r>
            <a:r>
              <a:rPr lang="cs-CZ" dirty="0" err="1"/>
              <a:t>warezu</a:t>
            </a:r>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24</a:t>
            </a:fld>
            <a:endParaRPr lang="cs-CZ"/>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645" y="3166586"/>
            <a:ext cx="7031555" cy="3265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2413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Zálohování</a:t>
            </a:r>
          </a:p>
        </p:txBody>
      </p:sp>
      <p:sp>
        <p:nvSpPr>
          <p:cNvPr id="3" name="Zástupný symbol pro obsah 2"/>
          <p:cNvSpPr>
            <a:spLocks noGrp="1"/>
          </p:cNvSpPr>
          <p:nvPr>
            <p:ph idx="1"/>
          </p:nvPr>
        </p:nvSpPr>
        <p:spPr>
          <a:xfrm>
            <a:off x="515875" y="1561375"/>
            <a:ext cx="8136000" cy="4680000"/>
          </a:xfrm>
        </p:spPr>
        <p:txBody>
          <a:bodyPr/>
          <a:lstStyle/>
          <a:p>
            <a:pPr hangingPunct="0"/>
            <a:r>
              <a:rPr lang="cs-CZ" sz="1400" dirty="0"/>
              <a:t>Zálohování je nejlepší ochrana proti </a:t>
            </a:r>
            <a:r>
              <a:rPr lang="cs-CZ" sz="1400" dirty="0" err="1"/>
              <a:t>ransomware</a:t>
            </a:r>
            <a:r>
              <a:rPr lang="cs-CZ" sz="1400" dirty="0"/>
              <a:t>, lidské chybě (omylem smazaný soubor) či poškození IT techniky (poškození HDD). Není ovšem potřeba zálohovat veškeré soubory.</a:t>
            </a:r>
          </a:p>
          <a:p>
            <a:pPr hangingPunct="0"/>
            <a:endParaRPr lang="cs-CZ" sz="1400" dirty="0"/>
          </a:p>
          <a:p>
            <a:pPr hangingPunct="0"/>
            <a:r>
              <a:rPr lang="cs-CZ" sz="1400" b="1" dirty="0"/>
              <a:t>Co zálohovat:</a:t>
            </a:r>
          </a:p>
          <a:p>
            <a:pPr marL="285750" indent="-285750" hangingPunct="0">
              <a:buFont typeface="Arial" panose="020B0604020202020204" pitchFamily="34" charset="0"/>
              <a:buChar char="•"/>
            </a:pPr>
            <a:r>
              <a:rPr lang="cs-CZ" sz="1400" dirty="0"/>
              <a:t>Zálohujte data, která jsou důležitá, opětovné vytvoření by vám zabralo neúměrné množství času nebo by nebylo vůbec možné. </a:t>
            </a:r>
          </a:p>
          <a:p>
            <a:pPr marL="285750" indent="-285750" hangingPunct="0">
              <a:buFont typeface="Arial" panose="020B0604020202020204" pitchFamily="34" charset="0"/>
              <a:buChar char="•"/>
            </a:pPr>
            <a:r>
              <a:rPr lang="cs-CZ" sz="1400" dirty="0"/>
              <a:t>Data, jejichž ztráta či poškození by pro vás znamenala značné komplikace, ohrožení termínů úkolů či finanční sankce pro zaměstnavatele nebo pro vás osobně. </a:t>
            </a:r>
          </a:p>
          <a:p>
            <a:endParaRPr lang="cs-CZ" sz="1400" b="1"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25</a:t>
            </a:fld>
            <a:endParaRPr lang="cs-CZ"/>
          </a:p>
        </p:txBody>
      </p:sp>
      <p:sp>
        <p:nvSpPr>
          <p:cNvPr id="6" name="Zástupný symbol pro obsah 2"/>
          <p:cNvSpPr txBox="1">
            <a:spLocks/>
          </p:cNvSpPr>
          <p:nvPr/>
        </p:nvSpPr>
        <p:spPr bwMode="auto">
          <a:xfrm>
            <a:off x="4572000" y="4195615"/>
            <a:ext cx="4068762" cy="206267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cs-CZ" sz="1400" b="1" i="0" kern="0" dirty="0">
                <a:solidFill>
                  <a:srgbClr val="FF0000"/>
                </a:solidFill>
              </a:rPr>
              <a:t>Kam nezálohovat:</a:t>
            </a:r>
          </a:p>
          <a:p>
            <a:pPr marL="285750" indent="-285750" hangingPunct="0">
              <a:buClrTx/>
              <a:buFont typeface="Arial" panose="020B0604020202020204" pitchFamily="34" charset="0"/>
              <a:buChar char="•"/>
            </a:pPr>
            <a:r>
              <a:rPr lang="cs-CZ" sz="1400" i="0" kern="0" dirty="0"/>
              <a:t>na soukromý email (</a:t>
            </a:r>
            <a:r>
              <a:rPr lang="cs-CZ" sz="1400" i="0" kern="0" dirty="0" err="1"/>
              <a:t>gmail</a:t>
            </a:r>
            <a:r>
              <a:rPr lang="cs-CZ" sz="1400" i="0" kern="0" dirty="0"/>
              <a:t>, seznam aj.),</a:t>
            </a:r>
          </a:p>
          <a:p>
            <a:pPr marL="285750" indent="-285750" hangingPunct="0">
              <a:buClrTx/>
              <a:buFont typeface="Arial" panose="020B0604020202020204" pitchFamily="34" charset="0"/>
              <a:buChar char="•"/>
            </a:pPr>
            <a:r>
              <a:rPr lang="cs-CZ" sz="1400" i="0" kern="0" dirty="0"/>
              <a:t>na veřejná úložiště (uloz.to, letecká pošta a další),</a:t>
            </a:r>
          </a:p>
          <a:p>
            <a:pPr marL="285750" indent="-285750" hangingPunct="0">
              <a:buClrTx/>
              <a:buFont typeface="Arial" panose="020B0604020202020204" pitchFamily="34" charset="0"/>
              <a:buChar char="•"/>
            </a:pPr>
            <a:r>
              <a:rPr lang="cs-CZ" sz="1400" i="0" kern="0" dirty="0"/>
              <a:t>na soukromé USB disky,</a:t>
            </a:r>
          </a:p>
          <a:p>
            <a:pPr marL="285750" indent="-285750" hangingPunct="0">
              <a:buClrTx/>
              <a:buFont typeface="Arial" panose="020B0604020202020204" pitchFamily="34" charset="0"/>
              <a:buChar char="•"/>
            </a:pPr>
            <a:r>
              <a:rPr lang="cs-CZ" sz="1400" i="0" kern="0" dirty="0"/>
              <a:t>do webového uložiště (</a:t>
            </a:r>
            <a:r>
              <a:rPr lang="cs-CZ" sz="1400" i="0" kern="0" dirty="0" err="1"/>
              <a:t>Dropbox</a:t>
            </a:r>
            <a:r>
              <a:rPr lang="cs-CZ" sz="1400" i="0" kern="0" dirty="0"/>
              <a:t>, </a:t>
            </a:r>
            <a:r>
              <a:rPr lang="cs-CZ" sz="1400" i="0" kern="0" dirty="0" err="1"/>
              <a:t>OneDrive</a:t>
            </a:r>
            <a:r>
              <a:rPr lang="cs-CZ" sz="1400" i="0" kern="0" dirty="0"/>
              <a:t>, Google disk).</a:t>
            </a:r>
          </a:p>
          <a:p>
            <a:pPr>
              <a:buClrTx/>
              <a:buFontTx/>
            </a:pPr>
            <a:endParaRPr lang="cs-CZ" sz="1400" i="0" kern="0" dirty="0"/>
          </a:p>
        </p:txBody>
      </p:sp>
      <p:sp>
        <p:nvSpPr>
          <p:cNvPr id="7" name="Zástupný symbol pro obsah 2"/>
          <p:cNvSpPr txBox="1">
            <a:spLocks/>
          </p:cNvSpPr>
          <p:nvPr/>
        </p:nvSpPr>
        <p:spPr bwMode="auto">
          <a:xfrm>
            <a:off x="506408" y="4195763"/>
            <a:ext cx="4065587" cy="206616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cs-CZ" sz="1400" b="1" i="0" kern="0" dirty="0">
                <a:solidFill>
                  <a:srgbClr val="00B050"/>
                </a:solidFill>
              </a:rPr>
              <a:t>Kam zálohovat:</a:t>
            </a:r>
          </a:p>
          <a:p>
            <a:pPr marL="285750" indent="-285750" hangingPunct="0">
              <a:buClrTx/>
              <a:buFont typeface="Arial" panose="020B0604020202020204" pitchFamily="34" charset="0"/>
              <a:buChar char="•"/>
            </a:pPr>
            <a:r>
              <a:rPr lang="cs-CZ" sz="1400" i="0" kern="0" dirty="0"/>
              <a:t>ODP – Osobní diskový prostor (disk H:)</a:t>
            </a:r>
          </a:p>
          <a:p>
            <a:pPr marL="285750" indent="-285750" hangingPunct="0">
              <a:buClrTx/>
              <a:buFont typeface="Arial" panose="020B0604020202020204" pitchFamily="34" charset="0"/>
              <a:buChar char="•"/>
            </a:pPr>
            <a:r>
              <a:rPr lang="cs-CZ" sz="1400" i="0" kern="0" dirty="0"/>
              <a:t>SDP – Sdílený diskový prostor (disk U:) </a:t>
            </a:r>
          </a:p>
          <a:p>
            <a:pPr marL="285750" indent="-285750" hangingPunct="0">
              <a:buClrTx/>
              <a:buFont typeface="Arial" panose="020B0604020202020204" pitchFamily="34" charset="0"/>
              <a:buChar char="•"/>
            </a:pPr>
            <a:r>
              <a:rPr lang="cs-CZ" sz="1400" i="0" kern="0" dirty="0" err="1"/>
              <a:t>Sharepoint</a:t>
            </a:r>
            <a:r>
              <a:rPr lang="cs-CZ" sz="1400" i="0" kern="0" dirty="0"/>
              <a:t> SKČ, </a:t>
            </a:r>
          </a:p>
          <a:p>
            <a:pPr marL="285750" indent="-285750" hangingPunct="0">
              <a:buClrTx/>
              <a:buFont typeface="Arial" panose="020B0604020202020204" pitchFamily="34" charset="0"/>
              <a:buChar char="•"/>
            </a:pPr>
            <a:r>
              <a:rPr lang="cs-CZ" sz="1400" i="0" kern="0" dirty="0"/>
              <a:t>na šifrované USB disky (je možné požádat prostřednictvím SD)</a:t>
            </a:r>
          </a:p>
          <a:p>
            <a:pPr>
              <a:buClrTx/>
              <a:buFontTx/>
            </a:pPr>
            <a:endParaRPr lang="cs-CZ" sz="1400" i="0" kern="0" dirty="0"/>
          </a:p>
        </p:txBody>
      </p:sp>
    </p:spTree>
    <p:extLst>
      <p:ext uri="{BB962C8B-B14F-4D97-AF65-F5344CB8AC3E}">
        <p14:creationId xmlns:p14="http://schemas.microsoft.com/office/powerpoint/2010/main" val="196676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Bezpečné chování v praxi	</a:t>
            </a:r>
          </a:p>
        </p:txBody>
      </p:sp>
      <p:sp>
        <p:nvSpPr>
          <p:cNvPr id="3" name="Zástupný symbol pro obsah 2"/>
          <p:cNvSpPr>
            <a:spLocks noGrp="1"/>
          </p:cNvSpPr>
          <p:nvPr>
            <p:ph idx="1"/>
          </p:nvPr>
        </p:nvSpPr>
        <p:spPr>
          <a:xfrm>
            <a:off x="504000" y="1561375"/>
            <a:ext cx="8136000" cy="4680000"/>
          </a:xfrm>
        </p:spPr>
        <p:txBody>
          <a:bodyPr/>
          <a:lstStyle/>
          <a:p>
            <a:pPr marL="285750" indent="-285750" hangingPunct="0">
              <a:spcBef>
                <a:spcPts val="600"/>
              </a:spcBef>
              <a:buFont typeface="Wingdings" panose="05000000000000000000" pitchFamily="2" charset="2"/>
              <a:buChar char="v"/>
            </a:pPr>
            <a:r>
              <a:rPr lang="cs-CZ" sz="1400" b="1" dirty="0"/>
              <a:t>Dodržujte předepsanou politiku hesel</a:t>
            </a:r>
            <a:r>
              <a:rPr lang="cs-CZ" sz="1400" dirty="0"/>
              <a:t>. Heslo nikomu nesdělujte. Nezasílejte je emailem a nepište si je na papírek u počítače.</a:t>
            </a:r>
          </a:p>
          <a:p>
            <a:pPr marL="285750" lvl="0" indent="-285750" hangingPunct="0">
              <a:spcBef>
                <a:spcPts val="600"/>
              </a:spcBef>
              <a:buFont typeface="Wingdings" panose="05000000000000000000" pitchFamily="2" charset="2"/>
              <a:buChar char="v"/>
            </a:pPr>
            <a:r>
              <a:rPr lang="cs-CZ" sz="1400" b="1" dirty="0"/>
              <a:t>Email používejte s rozumem</a:t>
            </a:r>
            <a:r>
              <a:rPr lang="cs-CZ" sz="1400" dirty="0"/>
              <a:t>.  Pokud nevíte, od koho e-mail je, nikdy nestahujte jeho přílohu a neklikejte na žádné odkazy. Elektronickou poštu může snadno zachytit útočník.</a:t>
            </a:r>
          </a:p>
          <a:p>
            <a:pPr marL="285750" lvl="0" indent="-285750" hangingPunct="0">
              <a:spcBef>
                <a:spcPts val="600"/>
              </a:spcBef>
              <a:buFont typeface="Wingdings" panose="05000000000000000000" pitchFamily="2" charset="2"/>
              <a:buChar char="v"/>
            </a:pPr>
            <a:r>
              <a:rPr lang="cs-CZ" sz="1400" b="1" dirty="0"/>
              <a:t>Nahlaste</a:t>
            </a:r>
            <a:r>
              <a:rPr lang="cs-CZ" sz="1400" dirty="0"/>
              <a:t> </a:t>
            </a:r>
            <a:r>
              <a:rPr lang="cs-CZ" sz="1400" b="1" dirty="0"/>
              <a:t>jakékoli podezřelé aktivity </a:t>
            </a:r>
            <a:r>
              <a:rPr lang="cs-CZ" sz="1400" dirty="0"/>
              <a:t>prostřednictvím aplikace Servicedesk či JSSNU.</a:t>
            </a:r>
          </a:p>
          <a:p>
            <a:pPr marL="285750" indent="-285750" hangingPunct="0">
              <a:spcBef>
                <a:spcPts val="600"/>
              </a:spcBef>
              <a:buFont typeface="Wingdings" panose="05000000000000000000" pitchFamily="2" charset="2"/>
              <a:buChar char="v"/>
            </a:pPr>
            <a:r>
              <a:rPr lang="cs-CZ" sz="1400" b="1" dirty="0"/>
              <a:t>Administrátorská oprávnění používejte pouze k předepsaným účelům a na předepsaných typech účtů</a:t>
            </a:r>
            <a:r>
              <a:rPr lang="cs-CZ" sz="1400" dirty="0"/>
              <a:t>. Nepoužívejte administrátorský účet k přístupu na internet.</a:t>
            </a:r>
          </a:p>
          <a:p>
            <a:pPr marL="285750" indent="-285750">
              <a:spcBef>
                <a:spcPts val="600"/>
              </a:spcBef>
              <a:buFont typeface="Wingdings" panose="05000000000000000000" pitchFamily="2" charset="2"/>
              <a:buChar char="v"/>
            </a:pPr>
            <a:r>
              <a:rPr lang="cs-CZ" sz="1400" b="1" dirty="0"/>
              <a:t>Nikdy neukládejte citlivá data na cizí přenositelná média</a:t>
            </a:r>
            <a:r>
              <a:rPr lang="cs-CZ" sz="1400" dirty="0"/>
              <a:t>.</a:t>
            </a:r>
          </a:p>
          <a:p>
            <a:pPr marL="285750" indent="-285750">
              <a:spcBef>
                <a:spcPts val="600"/>
              </a:spcBef>
              <a:buFont typeface="Wingdings" panose="05000000000000000000" pitchFamily="2" charset="2"/>
              <a:buChar char="v"/>
            </a:pPr>
            <a:r>
              <a:rPr lang="cs-CZ" sz="1400" b="1" dirty="0"/>
              <a:t>Na Internetu nenavštěvujte rizikové webové stránky</a:t>
            </a:r>
            <a:r>
              <a:rPr lang="cs-CZ" sz="1400" dirty="0"/>
              <a:t>, nevyužívejte automatického ukládání hesel, neposílejte důvěrná data ani nesdělujte osobní informace.</a:t>
            </a:r>
          </a:p>
          <a:p>
            <a:pPr marL="285750" indent="-285750">
              <a:spcBef>
                <a:spcPts val="600"/>
              </a:spcBef>
              <a:buFont typeface="Wingdings" panose="05000000000000000000" pitchFamily="2" charset="2"/>
              <a:buChar char="v"/>
            </a:pPr>
            <a:r>
              <a:rPr lang="cs-CZ" sz="1400" b="1" dirty="0"/>
              <a:t>Zálohujte</a:t>
            </a:r>
            <a:r>
              <a:rPr lang="cs-CZ" sz="1400" dirty="0"/>
              <a:t>. Firemní data na  sítové disky (U: a H: ), </a:t>
            </a:r>
            <a:r>
              <a:rPr lang="cs-CZ" sz="1400" dirty="0" err="1"/>
              <a:t>Sharepoint</a:t>
            </a:r>
            <a:r>
              <a:rPr lang="cs-CZ" sz="1400" dirty="0"/>
              <a:t> či šifrované USB disky. Nikdy ne na soukromý email, webová uložiště, na soukromé USB disky či webová uložiště.</a:t>
            </a:r>
          </a:p>
          <a:p>
            <a:pPr marL="285750" indent="-285750">
              <a:spcBef>
                <a:spcPts val="600"/>
              </a:spcBef>
              <a:buFont typeface="Wingdings" panose="05000000000000000000" pitchFamily="2" charset="2"/>
              <a:buChar char="v"/>
            </a:pPr>
            <a:endParaRPr lang="cs-CZ" sz="1400" dirty="0"/>
          </a:p>
          <a:p>
            <a:pPr marL="285750" indent="-285750">
              <a:spcBef>
                <a:spcPts val="600"/>
              </a:spcBef>
              <a:buFont typeface="Wingdings" panose="05000000000000000000" pitchFamily="2" charset="2"/>
              <a:buChar char="v"/>
            </a:pPr>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26</a:t>
            </a:fld>
            <a:endParaRPr lang="cs-CZ"/>
          </a:p>
        </p:txBody>
      </p:sp>
    </p:spTree>
    <p:extLst>
      <p:ext uri="{BB962C8B-B14F-4D97-AF65-F5344CB8AC3E}">
        <p14:creationId xmlns:p14="http://schemas.microsoft.com/office/powerpoint/2010/main" val="369198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Bezpečné chování v praxi	</a:t>
            </a:r>
          </a:p>
        </p:txBody>
      </p:sp>
      <p:sp>
        <p:nvSpPr>
          <p:cNvPr id="3" name="Zástupný symbol pro obsah 2"/>
          <p:cNvSpPr>
            <a:spLocks noGrp="1"/>
          </p:cNvSpPr>
          <p:nvPr>
            <p:ph idx="1"/>
          </p:nvPr>
        </p:nvSpPr>
        <p:spPr>
          <a:xfrm>
            <a:off x="504000" y="1561375"/>
            <a:ext cx="8136000" cy="4680000"/>
          </a:xfrm>
        </p:spPr>
        <p:txBody>
          <a:bodyPr/>
          <a:lstStyle/>
          <a:p>
            <a:pPr hangingPunct="0">
              <a:spcBef>
                <a:spcPts val="600"/>
              </a:spcBef>
            </a:pPr>
            <a:r>
              <a:rPr lang="cs-CZ" sz="1400" b="1" dirty="0"/>
              <a:t>Tato prezentace je volnou přílohou SKČ_ST_0027</a:t>
            </a:r>
          </a:p>
          <a:p>
            <a:pPr hangingPunct="0">
              <a:spcBef>
                <a:spcPts val="600"/>
              </a:spcBef>
            </a:pPr>
            <a:r>
              <a:rPr lang="cs-CZ" sz="1400" b="1" dirty="0"/>
              <a:t>Autor: Jakub Svěrek</a:t>
            </a:r>
          </a:p>
          <a:p>
            <a:pPr hangingPunct="0">
              <a:spcBef>
                <a:spcPts val="600"/>
              </a:spcBef>
            </a:pPr>
            <a:r>
              <a:rPr lang="cs-CZ" sz="1400" b="1" dirty="0"/>
              <a:t>Datum zpracování</a:t>
            </a:r>
            <a:r>
              <a:rPr lang="cs-CZ" sz="1400" b="1"/>
              <a:t>: 16.6 </a:t>
            </a:r>
            <a:r>
              <a:rPr lang="cs-CZ" sz="1400" b="1" dirty="0"/>
              <a:t>2023</a:t>
            </a:r>
            <a:endParaRPr lang="cs-CZ" sz="1400" dirty="0"/>
          </a:p>
          <a:p>
            <a:pPr marL="285750" indent="-285750">
              <a:spcBef>
                <a:spcPts val="600"/>
              </a:spcBef>
              <a:buFont typeface="Wingdings" panose="05000000000000000000" pitchFamily="2" charset="2"/>
              <a:buChar char="v"/>
            </a:pPr>
            <a:endParaRPr lang="cs-CZ" sz="1400" dirty="0"/>
          </a:p>
          <a:p>
            <a:pPr marL="285750" indent="-285750">
              <a:spcBef>
                <a:spcPts val="600"/>
              </a:spcBef>
              <a:buFont typeface="Wingdings" panose="05000000000000000000" pitchFamily="2" charset="2"/>
              <a:buChar char="v"/>
            </a:pPr>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27</a:t>
            </a:fld>
            <a:endParaRPr lang="cs-CZ"/>
          </a:p>
        </p:txBody>
      </p:sp>
    </p:spTree>
    <p:extLst>
      <p:ext uri="{BB962C8B-B14F-4D97-AF65-F5344CB8AC3E}">
        <p14:creationId xmlns:p14="http://schemas.microsoft.com/office/powerpoint/2010/main" val="2905274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4000" y="1052730"/>
            <a:ext cx="6876000" cy="1282402"/>
          </a:xfrm>
        </p:spPr>
        <p:txBody>
          <a:bodyPr/>
          <a:lstStyle/>
          <a:p>
            <a:r>
              <a:rPr lang="en-GB" b="1"/>
              <a:t>Information and Cyber Security (IKB)</a:t>
            </a:r>
          </a:p>
        </p:txBody>
      </p:sp>
      <p:sp>
        <p:nvSpPr>
          <p:cNvPr id="6" name="Zástupný symbol pro text 5"/>
          <p:cNvSpPr>
            <a:spLocks noGrp="1"/>
          </p:cNvSpPr>
          <p:nvPr>
            <p:ph type="body" sz="quarter" idx="10"/>
          </p:nvPr>
        </p:nvSpPr>
        <p:spPr>
          <a:xfrm>
            <a:off x="506413" y="2904288"/>
            <a:ext cx="8134350" cy="686638"/>
          </a:xfrm>
        </p:spPr>
        <p:txBody>
          <a:bodyPr/>
          <a:lstStyle/>
          <a:p>
            <a:r>
              <a:rPr lang="en-GB" sz="2800">
                <a:solidFill>
                  <a:schemeClr val="tx1"/>
                </a:solidFill>
              </a:rPr>
              <a:t>Supplier training</a:t>
            </a:r>
          </a:p>
        </p:txBody>
      </p:sp>
      <p:sp>
        <p:nvSpPr>
          <p:cNvPr id="7" name="Zástupný symbol pro text 6"/>
          <p:cNvSpPr>
            <a:spLocks noGrp="1"/>
          </p:cNvSpPr>
          <p:nvPr>
            <p:ph type="body" sz="quarter" idx="11"/>
          </p:nvPr>
        </p:nvSpPr>
        <p:spPr>
          <a:xfrm>
            <a:off x="506413" y="5931450"/>
            <a:ext cx="6288087" cy="342350"/>
          </a:xfrm>
        </p:spPr>
        <p:txBody>
          <a:bodyPr/>
          <a:lstStyle/>
          <a:p>
            <a:r>
              <a:rPr lang="en-GB"/>
              <a:t>Information and Cyber Security Unit</a:t>
            </a:r>
          </a:p>
        </p:txBody>
      </p:sp>
      <p:sp>
        <p:nvSpPr>
          <p:cNvPr id="8" name="Nadpis 4"/>
          <p:cNvSpPr txBox="1">
            <a:spLocks/>
          </p:cNvSpPr>
          <p:nvPr/>
        </p:nvSpPr>
        <p:spPr bwMode="auto">
          <a:xfrm>
            <a:off x="506413" y="3663023"/>
            <a:ext cx="6876000" cy="58298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l" defTabSz="895350" rtl="0" eaLnBrk="1" fontAlgn="base" hangingPunct="1">
              <a:lnSpc>
                <a:spcPts val="5000"/>
              </a:lnSpc>
              <a:spcBef>
                <a:spcPct val="0"/>
              </a:spcBef>
              <a:spcAft>
                <a:spcPct val="0"/>
              </a:spcAft>
              <a:defRPr sz="3600" b="0" cap="all" baseline="0">
                <a:solidFill>
                  <a:schemeClr val="accent2"/>
                </a:solidFill>
                <a:latin typeface="+mj-lt"/>
                <a:ea typeface="+mj-ea"/>
                <a:cs typeface="Arial CE" panose="020B0604020202020204" pitchFamily="34" charset="0"/>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a:lstStyle>
          <a:p>
            <a:pPr>
              <a:buClrTx/>
              <a:buFontTx/>
            </a:pPr>
            <a:r>
              <a:rPr lang="en-GB" b="1" i="0"/>
              <a:t>CYBEx rules</a:t>
            </a:r>
          </a:p>
        </p:txBody>
      </p:sp>
    </p:spTree>
    <p:extLst>
      <p:ext uri="{BB962C8B-B14F-4D97-AF65-F5344CB8AC3E}">
        <p14:creationId xmlns:p14="http://schemas.microsoft.com/office/powerpoint/2010/main" val="320431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Proč se jí zabýváme?</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a:t>
            </a:fld>
            <a:endParaRPr lang="cs-CZ"/>
          </a:p>
        </p:txBody>
      </p:sp>
      <p:pic>
        <p:nvPicPr>
          <p:cNvPr id="5" name="Obrázek 4">
            <a:extLst>
              <a:ext uri="{FF2B5EF4-FFF2-40B4-BE49-F238E27FC236}">
                <a16:creationId xmlns:a16="http://schemas.microsoft.com/office/drawing/2014/main" id="{9ABB3CC4-47E2-43A4-A56E-6F9FDADC9FB7}"/>
              </a:ext>
            </a:extLst>
          </p:cNvPr>
          <p:cNvPicPr>
            <a:picLocks noChangeAspect="1"/>
          </p:cNvPicPr>
          <p:nvPr/>
        </p:nvPicPr>
        <p:blipFill>
          <a:blip r:embed="rId2"/>
          <a:stretch>
            <a:fillRect/>
          </a:stretch>
        </p:blipFill>
        <p:spPr>
          <a:xfrm>
            <a:off x="504001" y="1917314"/>
            <a:ext cx="8052156" cy="4043608"/>
          </a:xfrm>
          <a:prstGeom prst="rect">
            <a:avLst/>
          </a:prstGeom>
        </p:spPr>
      </p:pic>
    </p:spTree>
    <p:extLst>
      <p:ext uri="{BB962C8B-B14F-4D97-AF65-F5344CB8AC3E}">
        <p14:creationId xmlns:p14="http://schemas.microsoft.com/office/powerpoint/2010/main" val="735457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Why do we get involved?</a:t>
            </a:r>
          </a:p>
        </p:txBody>
      </p:sp>
      <p:sp>
        <p:nvSpPr>
          <p:cNvPr id="3" name="Zástupný symbol pro obsah 2"/>
          <p:cNvSpPr>
            <a:spLocks noGrp="1"/>
          </p:cNvSpPr>
          <p:nvPr>
            <p:ph idx="1"/>
          </p:nvPr>
        </p:nvSpPr>
        <p:spPr>
          <a:xfrm>
            <a:off x="515875" y="1561375"/>
            <a:ext cx="8124888" cy="4680000"/>
          </a:xfrm>
        </p:spPr>
        <p:txBody>
          <a:bodyPr/>
          <a:lstStyle/>
          <a:p>
            <a:r>
              <a:rPr lang="en-GB" sz="1400" b="1"/>
              <a:t>Delays in launching Iran's nuclear power plant - Stuxnet virus</a:t>
            </a:r>
          </a:p>
          <a:p>
            <a:pPr marL="285750" indent="-285750">
              <a:buFont typeface="Arial" panose="020B0604020202020204" pitchFamily="34" charset="0"/>
              <a:buChar char="•"/>
            </a:pPr>
            <a:r>
              <a:rPr lang="en-GB" sz="1400"/>
              <a:t>The 2010 attack, which was intended to delay or stop the plant's launch. Targeting a uranium enrichment plant.</a:t>
            </a:r>
          </a:p>
          <a:p>
            <a:pPr marL="285750" indent="-285750">
              <a:buFont typeface="Arial" panose="020B0604020202020204" pitchFamily="34" charset="0"/>
              <a:buChar char="•"/>
            </a:pPr>
            <a:r>
              <a:rPr lang="en-GB" sz="1400"/>
              <a:t>The virus destroyed several hundreds of centrifuges by changing the frequency of their rotations. First it spun them above the permitted limit and then reduced their speed to very slow.</a:t>
            </a:r>
          </a:p>
          <a:p>
            <a:pPr marL="285750" indent="-285750">
              <a:buFont typeface="Arial" panose="020B0604020202020204" pitchFamily="34" charset="0"/>
              <a:buChar char="•"/>
            </a:pPr>
            <a:r>
              <a:rPr lang="en-GB" sz="1400"/>
              <a:t>Stuxnet is such a high-quality and modular system that it can be used for almost any similar activity in industrial systems. </a:t>
            </a:r>
          </a:p>
          <a:p>
            <a:pPr marL="285750" indent="-285750">
              <a:buFont typeface="Arial" panose="020B0604020202020204" pitchFamily="34" charset="0"/>
              <a:buChar char="•"/>
            </a:pPr>
            <a:endParaRPr lang="cs-CZ" sz="1400" dirty="0"/>
          </a:p>
          <a:p>
            <a:r>
              <a:rPr lang="en-GB" sz="1400" b="1"/>
              <a:t>Massive power outage in Ukraine</a:t>
            </a:r>
          </a:p>
          <a:p>
            <a:pPr marL="285750" indent="-285750">
              <a:buFont typeface="Arial" panose="020B0604020202020204" pitchFamily="34" charset="0"/>
              <a:buChar char="•"/>
            </a:pPr>
            <a:r>
              <a:rPr lang="en-GB" sz="1400"/>
              <a:t>In 2015, up to 700,000 people were left without power for several hours.</a:t>
            </a:r>
          </a:p>
          <a:p>
            <a:pPr marL="285750" indent="-285750">
              <a:buFont typeface="Arial" panose="020B0604020202020204" pitchFamily="34" charset="0"/>
              <a:buChar char="•"/>
            </a:pPr>
            <a:r>
              <a:rPr lang="en-GB" sz="1400"/>
              <a:t>This was not an accidental outage, but a coordinated effort by a group of hackers.</a:t>
            </a:r>
          </a:p>
          <a:p>
            <a:pPr marL="285750" indent="-285750">
              <a:buFont typeface="Arial" panose="020B0604020202020204" pitchFamily="34" charset="0"/>
              <a:buChar char="•"/>
            </a:pPr>
            <a:r>
              <a:rPr lang="en-GB" sz="1400"/>
              <a:t>Using the BlackEnergy trojan, they penetrated individual components of distribution networks.</a:t>
            </a:r>
          </a:p>
          <a:p>
            <a:pPr marL="285750" indent="-285750">
              <a:buFont typeface="Arial" panose="020B0604020202020204" pitchFamily="34" charset="0"/>
              <a:buChar char="•"/>
            </a:pPr>
            <a:r>
              <a:rPr lang="en-GB" sz="1400"/>
              <a:t>In addition to destructive malware features (deleting system files that will make the system unable to start), this variant specifically targeted sabotage in industrial systems.</a:t>
            </a:r>
          </a:p>
          <a:p>
            <a:pPr marL="285750" indent="-285750">
              <a:buFont typeface="Arial" panose="020B0604020202020204" pitchFamily="34" charset="0"/>
              <a:buChar char="•"/>
            </a:pPr>
            <a:r>
              <a:rPr lang="en-GB" sz="1400"/>
              <a:t>This is the first clearly confirmed attack on the electricity grid of this scale.</a:t>
            </a:r>
          </a:p>
          <a:p>
            <a:endParaRPr lang="cs-CZ" sz="1400" b="1"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29</a:t>
            </a:fld>
            <a:endParaRPr lang="cs-CZ"/>
          </a:p>
        </p:txBody>
      </p:sp>
    </p:spTree>
    <p:extLst>
      <p:ext uri="{BB962C8B-B14F-4D97-AF65-F5344CB8AC3E}">
        <p14:creationId xmlns:p14="http://schemas.microsoft.com/office/powerpoint/2010/main" val="1867202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7999" y="437652"/>
            <a:ext cx="6872001" cy="808876"/>
          </a:xfrm>
        </p:spPr>
        <p:txBody>
          <a:bodyPr/>
          <a:lstStyle/>
          <a:p>
            <a:r>
              <a:rPr lang="en-GB" dirty="0">
                <a:solidFill>
                  <a:schemeClr val="tx1"/>
                </a:solidFill>
              </a:rPr>
              <a:t>Information and Cyber </a:t>
            </a:r>
            <a:br>
              <a:rPr lang="cs-CZ" dirty="0">
                <a:solidFill>
                  <a:schemeClr val="tx1"/>
                </a:solidFill>
              </a:rPr>
            </a:br>
            <a:r>
              <a:rPr lang="en-GB" dirty="0"/>
              <a:t>Security Principles of IKB Management</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30</a:t>
            </a:fld>
            <a:endParaRPr lang="cs-CZ"/>
          </a:p>
        </p:txBody>
      </p:sp>
      <p:sp>
        <p:nvSpPr>
          <p:cNvPr id="5" name="Zástupný symbol pro obsah 2"/>
          <p:cNvSpPr txBox="1">
            <a:spLocks/>
          </p:cNvSpPr>
          <p:nvPr/>
        </p:nvSpPr>
        <p:spPr bwMode="auto">
          <a:xfrm>
            <a:off x="504000" y="1559796"/>
            <a:ext cx="8136000" cy="468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en-GB" sz="1400" b="1" i="0"/>
              <a:t>Information and Cyber Security:</a:t>
            </a:r>
          </a:p>
          <a:p>
            <a:pPr marL="285750" indent="-285750">
              <a:buClrTx/>
              <a:buFont typeface="Arial" panose="020B0604020202020204" pitchFamily="34" charset="0"/>
              <a:buChar char="•"/>
            </a:pPr>
            <a:r>
              <a:rPr lang="en-GB" sz="1400" b="1" i="0"/>
              <a:t>is the responsibility of every external employee </a:t>
            </a:r>
            <a:r>
              <a:rPr lang="en-GB" sz="1400" i="0"/>
              <a:t> with access to ČEZ Group information.</a:t>
            </a:r>
          </a:p>
          <a:p>
            <a:pPr marL="285750" indent="-285750">
              <a:buClrTx/>
              <a:buFont typeface="Arial" panose="020B0604020202020204" pitchFamily="34" charset="0"/>
              <a:buChar char="•"/>
            </a:pPr>
            <a:r>
              <a:rPr lang="en-GB" sz="1400" i="0"/>
              <a:t>is defined by internal management documents in the A05 process (part of the ČEZ Group (SKČ) management system)</a:t>
            </a:r>
          </a:p>
          <a:p>
            <a:pPr>
              <a:buClrTx/>
              <a:buFontTx/>
            </a:pPr>
            <a:endParaRPr lang="cs-CZ" sz="1400" i="0" kern="0" dirty="0"/>
          </a:p>
          <a:p>
            <a:pPr>
              <a:buClrTx/>
            </a:pPr>
            <a:r>
              <a:rPr lang="en-GB" sz="1400" i="0"/>
              <a:t>Information and Cyber Security is a system of measures (technical, organizational, personnel, etc.) for securing the attributes of information assets:</a:t>
            </a:r>
          </a:p>
          <a:p>
            <a:pPr marL="285750" indent="-285750">
              <a:buClrTx/>
              <a:buFont typeface="Arial" panose="020B0604020202020204" pitchFamily="34" charset="0"/>
              <a:buChar char="•"/>
            </a:pPr>
            <a:r>
              <a:rPr lang="en-GB" sz="1400" b="1" i="0"/>
              <a:t>Confidentiality</a:t>
            </a:r>
            <a:r>
              <a:rPr lang="en-GB" sz="1400" i="0"/>
              <a:t> – Information is accessible or disclosed only to those authorized to do so. </a:t>
            </a:r>
          </a:p>
          <a:p>
            <a:pPr marL="285750" indent="-285750">
              <a:buClrTx/>
              <a:buFont typeface="Arial" panose="020B0604020202020204" pitchFamily="34" charset="0"/>
              <a:buChar char="•"/>
            </a:pPr>
            <a:r>
              <a:rPr lang="en-GB" sz="1400" b="1" i="0"/>
              <a:t>Availability</a:t>
            </a:r>
            <a:r>
              <a:rPr lang="en-GB" sz="1400" i="0"/>
              <a:t> – Information is accessible to authorized users at the time of need. </a:t>
            </a:r>
          </a:p>
          <a:p>
            <a:pPr marL="285750" indent="-285750">
              <a:buClrTx/>
              <a:buFont typeface="Arial" panose="020B0604020202020204" pitchFamily="34" charset="0"/>
              <a:buChar char="•"/>
            </a:pPr>
            <a:r>
              <a:rPr lang="en-GB" sz="1400" b="1" i="0"/>
              <a:t>Integrity</a:t>
            </a:r>
            <a:r>
              <a:rPr lang="en-GB" sz="1400" i="0"/>
              <a:t> - Information is correct and complete. </a:t>
            </a:r>
          </a:p>
          <a:p>
            <a:pPr>
              <a:buClrTx/>
              <a:buFontTx/>
            </a:pPr>
            <a:endParaRPr lang="cs-CZ" sz="1400" i="0" kern="0" dirty="0"/>
          </a:p>
        </p:txBody>
      </p:sp>
    </p:spTree>
    <p:extLst>
      <p:ext uri="{BB962C8B-B14F-4D97-AF65-F5344CB8AC3E}">
        <p14:creationId xmlns:p14="http://schemas.microsoft.com/office/powerpoint/2010/main" val="3667012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7322" y="437652"/>
            <a:ext cx="6882679" cy="814582"/>
          </a:xfrm>
        </p:spPr>
        <p:txBody>
          <a:bodyPr/>
          <a:lstStyle/>
          <a:p>
            <a:r>
              <a:rPr lang="en-GB">
                <a:solidFill>
                  <a:schemeClr val="tx1"/>
                </a:solidFill>
              </a:rPr>
              <a:t>Information and Cyber Security </a:t>
            </a:r>
            <a:br>
              <a:rPr lang="en-GB"/>
            </a:br>
            <a:r>
              <a:rPr lang="en-GB"/>
              <a:t>What does IKB mean to me?</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31</a:t>
            </a:fld>
            <a:endParaRPr lang="cs-CZ"/>
          </a:p>
        </p:txBody>
      </p:sp>
      <p:sp>
        <p:nvSpPr>
          <p:cNvPr id="5" name="Zástupný symbol pro obsah 2"/>
          <p:cNvSpPr txBox="1">
            <a:spLocks/>
          </p:cNvSpPr>
          <p:nvPr/>
        </p:nvSpPr>
        <p:spPr bwMode="auto">
          <a:xfrm>
            <a:off x="504000" y="1559796"/>
            <a:ext cx="8136000" cy="468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pPr>
            <a:r>
              <a:rPr lang="en-GB" sz="1400" i="0"/>
              <a:t>As an external collaborator, I am responsible for how I treat the information and related information assets of the ČEZ Group that I gain access to. </a:t>
            </a:r>
          </a:p>
          <a:p>
            <a:pPr marL="285750" indent="-285750">
              <a:buClrTx/>
              <a:buFont typeface="Arial" panose="020B0604020202020204" pitchFamily="34" charset="0"/>
              <a:buChar char="•"/>
            </a:pPr>
            <a:endParaRPr lang="cs-CZ" sz="1400" b="1" i="0" dirty="0"/>
          </a:p>
          <a:p>
            <a:pPr marL="285750" indent="-285750">
              <a:buClrTx/>
              <a:buFont typeface="Arial" panose="020B0604020202020204" pitchFamily="34" charset="0"/>
              <a:buChar char="•"/>
            </a:pPr>
            <a:r>
              <a:rPr lang="en-GB" sz="1400" b="1" i="0"/>
              <a:t>Secure handling of information </a:t>
            </a:r>
            <a:r>
              <a:rPr lang="en-GB" sz="1400" i="0"/>
              <a:t>in accordance with the principles of information classification protection</a:t>
            </a:r>
          </a:p>
          <a:p>
            <a:pPr marL="285750" indent="-285750">
              <a:buClrTx/>
              <a:buFont typeface="Arial" panose="020B0604020202020204" pitchFamily="34" charset="0"/>
              <a:buChar char="•"/>
            </a:pPr>
            <a:r>
              <a:rPr lang="en-GB" sz="1400" b="1" i="0"/>
              <a:t>Compliance with security principles </a:t>
            </a:r>
            <a:r>
              <a:rPr lang="en-GB" sz="1400" i="0"/>
              <a:t>when using services and ICT/ICS technology</a:t>
            </a:r>
          </a:p>
          <a:p>
            <a:pPr marL="285750" indent="-285750">
              <a:buClrTx/>
              <a:buFont typeface="Arial" panose="020B0604020202020204" pitchFamily="34" charset="0"/>
              <a:buChar char="•"/>
            </a:pPr>
            <a:r>
              <a:rPr lang="en-GB" sz="1400" b="1" i="0"/>
              <a:t>Maintaining awareness of the threats and risks </a:t>
            </a:r>
            <a:r>
              <a:rPr lang="en-GB" sz="1400" i="0"/>
              <a:t>associated with information processing and ICT/ICS technology</a:t>
            </a:r>
          </a:p>
          <a:p>
            <a:pPr marL="285750" indent="-285750">
              <a:buClrTx/>
              <a:buFont typeface="Arial" panose="020B0604020202020204" pitchFamily="34" charset="0"/>
              <a:buChar char="•"/>
            </a:pPr>
            <a:r>
              <a:rPr lang="en-GB" sz="1400" b="1" i="0"/>
              <a:t>Compliance with the principles set out in the management documentation</a:t>
            </a:r>
            <a:r>
              <a:rPr lang="en-GB" sz="1400" i="0"/>
              <a:t>, working or methodological procedures and instructions from responsible employees</a:t>
            </a:r>
          </a:p>
          <a:p>
            <a:pPr marL="285750" indent="-285750">
              <a:buClrTx/>
              <a:buFont typeface="Arial" panose="020B0604020202020204" pitchFamily="34" charset="0"/>
              <a:buChar char="•"/>
            </a:pPr>
            <a:r>
              <a:rPr lang="en-GB" sz="1400" b="1" i="0"/>
              <a:t>Keeping the assigned authentication information </a:t>
            </a:r>
            <a:r>
              <a:rPr lang="en-GB" sz="1400" i="0"/>
              <a:t>(ID, passwords, cards...) </a:t>
            </a:r>
            <a:r>
              <a:rPr lang="en-GB" sz="1400" b="1" i="0"/>
              <a:t>completely confidential </a:t>
            </a:r>
          </a:p>
          <a:p>
            <a:pPr marL="285750" indent="-285750">
              <a:buClrTx/>
              <a:buFont typeface="Arial" panose="020B0604020202020204" pitchFamily="34" charset="0"/>
              <a:buChar char="•"/>
            </a:pPr>
            <a:endParaRPr lang="cs-CZ" sz="1400" i="0" dirty="0"/>
          </a:p>
          <a:p>
            <a:pPr>
              <a:buClrTx/>
            </a:pPr>
            <a:r>
              <a:rPr lang="en-GB" sz="1400" b="1" i="0"/>
              <a:t>Failure to comply with the policy </a:t>
            </a:r>
            <a:r>
              <a:rPr lang="en-GB" sz="1400" i="0"/>
              <a:t>or breach of </a:t>
            </a:r>
            <a:r>
              <a:rPr lang="en-GB" sz="1400" b="1" i="0"/>
              <a:t>information and cyber security may be treated as a breach of employment duties </a:t>
            </a:r>
            <a:r>
              <a:rPr lang="en-GB" sz="1400" i="0"/>
              <a:t>from which consequences will be drawn, including termination of the contractual relationship.</a:t>
            </a:r>
          </a:p>
          <a:p>
            <a:pPr marL="285750" indent="-285750">
              <a:buClrTx/>
              <a:buFont typeface="Arial" panose="020B0604020202020204" pitchFamily="34" charset="0"/>
              <a:buChar char="•"/>
            </a:pPr>
            <a:endParaRPr lang="cs-CZ" sz="1400" i="0" dirty="0"/>
          </a:p>
        </p:txBody>
      </p:sp>
    </p:spTree>
    <p:extLst>
      <p:ext uri="{BB962C8B-B14F-4D97-AF65-F5344CB8AC3E}">
        <p14:creationId xmlns:p14="http://schemas.microsoft.com/office/powerpoint/2010/main" val="985249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Basic rules for using ICT technology</a:t>
            </a:r>
          </a:p>
        </p:txBody>
      </p:sp>
      <p:sp>
        <p:nvSpPr>
          <p:cNvPr id="3" name="Zástupný symbol pro obsah 2"/>
          <p:cNvSpPr>
            <a:spLocks noGrp="1"/>
          </p:cNvSpPr>
          <p:nvPr>
            <p:ph idx="1"/>
          </p:nvPr>
        </p:nvSpPr>
        <p:spPr>
          <a:xfrm>
            <a:off x="504763" y="1558925"/>
            <a:ext cx="8136000" cy="4680000"/>
          </a:xfrm>
        </p:spPr>
        <p:txBody>
          <a:bodyPr/>
          <a:lstStyle/>
          <a:p>
            <a:pPr hangingPunct="0"/>
            <a:r>
              <a:rPr lang="en-GB" sz="1400" b="1"/>
              <a:t>Basic rules</a:t>
            </a:r>
          </a:p>
          <a:p>
            <a:pPr hangingPunct="0"/>
            <a:r>
              <a:rPr lang="en-GB" sz="1400"/>
              <a:t>Users should try to minimize the possibility of introducing malicious programmes into company systems.</a:t>
            </a:r>
          </a:p>
          <a:p>
            <a:pPr hangingPunct="0"/>
            <a:endParaRPr lang="cs-CZ" sz="1400" dirty="0"/>
          </a:p>
          <a:p>
            <a:pPr hangingPunct="0"/>
            <a:r>
              <a:rPr lang="en-GB" sz="1400" b="1"/>
              <a:t>Users are not allowed to:</a:t>
            </a:r>
          </a:p>
          <a:p>
            <a:pPr marL="639763" lvl="3" indent="-285750" hangingPunct="0">
              <a:buFont typeface="Arial" panose="020B0604020202020204" pitchFamily="34" charset="0"/>
              <a:buChar char="•"/>
            </a:pPr>
            <a:r>
              <a:rPr lang="en-GB" sz="1400"/>
              <a:t>Install software other than approved software on the equipment entrusted.</a:t>
            </a:r>
          </a:p>
          <a:p>
            <a:pPr marL="639763" lvl="3" indent="-285750" hangingPunct="0">
              <a:buFont typeface="Arial" panose="020B0604020202020204" pitchFamily="34" charset="0"/>
              <a:buChar char="•"/>
            </a:pPr>
            <a:r>
              <a:rPr lang="en-GB" sz="1400"/>
              <a:t>Modify web browser settings and other programmes.</a:t>
            </a:r>
          </a:p>
          <a:p>
            <a:pPr marL="639763" lvl="3" indent="-285750" hangingPunct="0">
              <a:buFont typeface="Arial" panose="020B0604020202020204" pitchFamily="34" charset="0"/>
              <a:buChar char="•"/>
            </a:pPr>
            <a:r>
              <a:rPr lang="en-GB" sz="1400"/>
              <a:t>Disable antivirus protection on the devices entrusted.</a:t>
            </a:r>
          </a:p>
          <a:p>
            <a:pPr marL="639763" lvl="3" indent="-285750" hangingPunct="0">
              <a:buFont typeface="Arial" panose="020B0604020202020204" pitchFamily="34" charset="0"/>
              <a:buChar char="•"/>
            </a:pPr>
            <a:r>
              <a:rPr lang="en-GB" sz="1400"/>
              <a:t>Interfere with antivirus programmes and other installed protection.</a:t>
            </a:r>
          </a:p>
          <a:p>
            <a:pPr marL="639763" lvl="3" indent="-285750" hangingPunct="0">
              <a:buFont typeface="Arial" panose="020B0604020202020204" pitchFamily="34" charset="0"/>
              <a:buChar char="•"/>
            </a:pPr>
            <a:r>
              <a:rPr lang="en-GB" sz="1400"/>
              <a:t>Use other than approved methods of communication.</a:t>
            </a:r>
          </a:p>
          <a:p>
            <a:pPr marL="639763" lvl="3" indent="-285750">
              <a:buFont typeface="Arial" panose="020B0604020202020204" pitchFamily="34" charset="0"/>
              <a:buChar char="•"/>
            </a:pPr>
            <a:r>
              <a:rPr lang="en-GB" sz="1400"/>
              <a:t>Leave IT equipment unattended, for example in a locked car in a parking lot, etc.</a:t>
            </a:r>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32</a:t>
            </a:fld>
            <a:endParaRPr lang="cs-CZ"/>
          </a:p>
        </p:txBody>
      </p:sp>
    </p:spTree>
    <p:extLst>
      <p:ext uri="{BB962C8B-B14F-4D97-AF65-F5344CB8AC3E}">
        <p14:creationId xmlns:p14="http://schemas.microsoft.com/office/powerpoint/2010/main" val="100755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Šipka doprava 4"/>
          <p:cNvSpPr/>
          <p:nvPr/>
        </p:nvSpPr>
        <p:spPr bwMode="auto">
          <a:xfrm>
            <a:off x="4249828" y="2513599"/>
            <a:ext cx="640848" cy="1258301"/>
          </a:xfrm>
          <a:prstGeom prst="rightArrow">
            <a:avLst/>
          </a:prstGeom>
          <a:noFill/>
          <a:ln w="38100">
            <a:solidFill>
              <a:schemeClr val="accent2"/>
            </a:solidFill>
            <a:prstDash val="sysDot"/>
            <a:round/>
            <a:headEnd/>
            <a:tailEnd/>
          </a:ln>
        </p:spPr>
        <p:txBody>
          <a:bodyPr vert="horz" wrap="square" lIns="91440" tIns="45720" rIns="91440" bIns="45720" numCol="1" rtlCol="0" anchor="t" anchorCtr="0" compatLnSpc="1">
            <a:prstTxWarp prst="textNoShape">
              <a:avLst/>
            </a:prstTxWarp>
          </a:bodyPr>
          <a:lstStyle/>
          <a:p>
            <a:pPr algn="ctr"/>
            <a:endParaRPr lang="cs-CZ"/>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772" y="4118849"/>
            <a:ext cx="1436228" cy="2368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a:xfrm>
            <a:off x="504000" y="437652"/>
            <a:ext cx="7203771" cy="814582"/>
          </a:xfrm>
        </p:spPr>
        <p:txBody>
          <a:bodyPr/>
          <a:lstStyle/>
          <a:p>
            <a:r>
              <a:rPr lang="en-GB">
                <a:solidFill>
                  <a:schemeClr val="tx1"/>
                </a:solidFill>
              </a:rPr>
              <a:t>Information and Cyber Security </a:t>
            </a:r>
            <a:r>
              <a:rPr lang="en-GB"/>
              <a:t>Security Event and Incident</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33</a:t>
            </a:fld>
            <a:endParaRPr lang="cs-CZ"/>
          </a:p>
        </p:txBody>
      </p:sp>
      <p:sp>
        <p:nvSpPr>
          <p:cNvPr id="7" name="Obdélník 6"/>
          <p:cNvSpPr/>
          <p:nvPr/>
        </p:nvSpPr>
        <p:spPr>
          <a:xfrm>
            <a:off x="507999" y="1561213"/>
            <a:ext cx="3921706" cy="5146602"/>
          </a:xfrm>
          <a:prstGeom prst="rect">
            <a:avLst/>
          </a:prstGeom>
        </p:spPr>
        <p:txBody>
          <a:bodyPr wrap="square">
            <a:spAutoFit/>
          </a:bodyPr>
          <a:lstStyle/>
          <a:p>
            <a:pPr algn="l"/>
            <a:r>
              <a:rPr lang="en-GB" sz="1400" i="0"/>
              <a:t>A </a:t>
            </a:r>
            <a:r>
              <a:rPr lang="en-GB" sz="1400" b="1" i="0"/>
              <a:t>security event</a:t>
            </a:r>
            <a:r>
              <a:rPr lang="en-GB" sz="1400" i="0"/>
              <a:t> is a system, service, or network condition that indicates a possible violation of security policy.</a:t>
            </a:r>
          </a:p>
          <a:p>
            <a:pPr algn="l"/>
            <a:r>
              <a:rPr lang="en-GB" sz="1400" i="0"/>
              <a:t>Referred to as a </a:t>
            </a:r>
            <a:r>
              <a:rPr lang="en-GB" sz="1400" b="1" i="0"/>
              <a:t>mismatch </a:t>
            </a:r>
            <a:r>
              <a:rPr lang="en-GB" sz="1400" i="0"/>
              <a:t>in the SNAP system</a:t>
            </a:r>
          </a:p>
          <a:p>
            <a:pPr algn="l"/>
            <a:r>
              <a:rPr lang="en-GB" sz="1400" i="0"/>
              <a:t>It may include:</a:t>
            </a:r>
          </a:p>
          <a:p>
            <a:pPr marL="277812" indent="-285750" algn="l">
              <a:buFont typeface="Arial" panose="020B0604020202020204" pitchFamily="34" charset="0"/>
              <a:buChar char="•"/>
            </a:pPr>
            <a:r>
              <a:rPr lang="en-GB" sz="1400" i="0"/>
              <a:t>Failure of security measures</a:t>
            </a:r>
          </a:p>
          <a:p>
            <a:pPr marL="277812" indent="-285750" algn="l">
              <a:buFont typeface="Arial" panose="020B0604020202020204" pitchFamily="34" charset="0"/>
              <a:buChar char="•"/>
            </a:pPr>
            <a:r>
              <a:rPr lang="en-GB" sz="1400" i="0"/>
              <a:t>A situation that has not occurred before and may be important from an information security perspective (operational event)</a:t>
            </a:r>
          </a:p>
          <a:p>
            <a:pPr marL="277812" indent="-285750" algn="l">
              <a:buFont typeface="Arial" panose="020B0604020202020204" pitchFamily="34" charset="0"/>
              <a:buChar char="•"/>
            </a:pPr>
            <a:endParaRPr lang="cs-CZ" sz="1400" i="0" dirty="0"/>
          </a:p>
          <a:p>
            <a:pPr algn="l"/>
            <a:r>
              <a:rPr lang="en-GB" sz="1400" i="0"/>
              <a:t>A security event can be the cause of a </a:t>
            </a:r>
            <a:r>
              <a:rPr lang="en-GB" sz="1400" b="1" i="0"/>
              <a:t>security incident</a:t>
            </a:r>
          </a:p>
          <a:p>
            <a:pPr algn="l"/>
            <a:r>
              <a:rPr lang="en-GB" sz="1400" i="0"/>
              <a:t>A</a:t>
            </a:r>
            <a:r>
              <a:rPr lang="en-GB" sz="1400" b="1" i="0"/>
              <a:t> security incident</a:t>
            </a:r>
            <a:r>
              <a:rPr lang="en-GB" sz="1400" i="0"/>
              <a:t> is one or more unwanted or unexpected information security events that have a high probability of compromising the organization’s operations and threatening information security.</a:t>
            </a:r>
          </a:p>
          <a:p>
            <a:pPr algn="l"/>
            <a:endParaRPr lang="cs-CZ" b="1" i="0" dirty="0"/>
          </a:p>
        </p:txBody>
      </p:sp>
      <p:sp>
        <p:nvSpPr>
          <p:cNvPr id="8" name="Obdélník 7"/>
          <p:cNvSpPr/>
          <p:nvPr/>
        </p:nvSpPr>
        <p:spPr>
          <a:xfrm>
            <a:off x="4750129" y="2531394"/>
            <a:ext cx="3831257" cy="1569660"/>
          </a:xfrm>
          <a:prstGeom prst="rect">
            <a:avLst/>
          </a:prstGeom>
        </p:spPr>
        <p:txBody>
          <a:bodyPr wrap="square">
            <a:spAutoFit/>
          </a:bodyPr>
          <a:lstStyle/>
          <a:p>
            <a:r>
              <a:rPr lang="en-GB" sz="1600" b="1" i="0">
                <a:solidFill>
                  <a:schemeClr val="accent2"/>
                </a:solidFill>
              </a:rPr>
              <a:t>The user is obliged to report to their supervisor by entering into SNAP (technology-related) or ServiceDesk (other) any non-standard condition that could lead to a security event!</a:t>
            </a:r>
          </a:p>
        </p:txBody>
      </p:sp>
    </p:spTree>
    <p:extLst>
      <p:ext uri="{BB962C8B-B14F-4D97-AF65-F5344CB8AC3E}">
        <p14:creationId xmlns:p14="http://schemas.microsoft.com/office/powerpoint/2010/main" val="1107727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terms - SCADA, ICS, OT</a:t>
            </a:r>
          </a:p>
        </p:txBody>
      </p:sp>
      <p:sp>
        <p:nvSpPr>
          <p:cNvPr id="3" name="Zástupný symbol pro obsah 2"/>
          <p:cNvSpPr>
            <a:spLocks noGrp="1"/>
          </p:cNvSpPr>
          <p:nvPr>
            <p:ph idx="1"/>
          </p:nvPr>
        </p:nvSpPr>
        <p:spPr>
          <a:xfrm>
            <a:off x="503999" y="1561600"/>
            <a:ext cx="8249475" cy="5000400"/>
          </a:xfrm>
        </p:spPr>
        <p:txBody>
          <a:bodyPr/>
          <a:lstStyle/>
          <a:p>
            <a:r>
              <a:rPr lang="en-GB" sz="1400" b="1"/>
              <a:t>OT </a:t>
            </a:r>
            <a:r>
              <a:rPr lang="en-GB" sz="1400"/>
              <a:t>(Operational Technology) - is a hardware and software that monitors and controls physical devices, processes and events in the company.</a:t>
            </a:r>
          </a:p>
          <a:p>
            <a:endParaRPr lang="cs-CZ" sz="1400" b="1" dirty="0"/>
          </a:p>
          <a:p>
            <a:r>
              <a:rPr lang="en-GB" sz="1400" b="1"/>
              <a:t>ICS </a:t>
            </a:r>
            <a:r>
              <a:rPr lang="en-GB" sz="1400"/>
              <a:t>(Industrial Control System) - includes several types of industrial and control information systems and related instrumentation used in industrial manufacturing, including:</a:t>
            </a:r>
          </a:p>
          <a:p>
            <a:pPr marL="285750" indent="-285750">
              <a:buFont typeface="Arial" panose="020B0604020202020204" pitchFamily="34" charset="0"/>
              <a:buChar char="•"/>
            </a:pPr>
            <a:r>
              <a:rPr lang="en-GB" sz="1400"/>
              <a:t>dispatching control and data acquisition (SCADA) systems</a:t>
            </a:r>
          </a:p>
          <a:p>
            <a:pPr marL="285750" indent="-285750">
              <a:buFont typeface="Arial" panose="020B0604020202020204" pitchFamily="34" charset="0"/>
              <a:buChar char="•"/>
            </a:pPr>
            <a:r>
              <a:rPr lang="en-GB" sz="1400"/>
              <a:t>distributed control systems (DCS) </a:t>
            </a:r>
          </a:p>
          <a:p>
            <a:pPr marL="285750" indent="-285750">
              <a:buFont typeface="Arial" panose="020B0604020202020204" pitchFamily="34" charset="0"/>
              <a:buChar char="•"/>
            </a:pPr>
            <a:r>
              <a:rPr lang="en-GB" sz="1400"/>
              <a:t>smaller control systems such as programmable logic controllers (PLCs).</a:t>
            </a:r>
          </a:p>
          <a:p>
            <a:endParaRPr lang="cs-CZ" sz="1400" b="1" dirty="0"/>
          </a:p>
          <a:p>
            <a:r>
              <a:rPr lang="en-GB" sz="1400"/>
              <a:t>The </a:t>
            </a:r>
            <a:r>
              <a:rPr lang="en-GB" sz="1400" b="1"/>
              <a:t>SCADA</a:t>
            </a:r>
            <a:r>
              <a:rPr lang="en-GB" sz="1400"/>
              <a:t> system for central monitoring and control of industrial and technical units, which includes processes and technologies. Examples of areas where SCADA is used are:</a:t>
            </a:r>
          </a:p>
          <a:p>
            <a:pPr marL="285750" indent="-285750">
              <a:buFont typeface="Arial" panose="020B0604020202020204" pitchFamily="34" charset="0"/>
              <a:buChar char="•"/>
            </a:pPr>
            <a:r>
              <a:rPr lang="en-GB" sz="1400"/>
              <a:t>fire protection systems, </a:t>
            </a:r>
          </a:p>
          <a:p>
            <a:pPr marL="285750" indent="-285750">
              <a:buFont typeface="Arial" panose="020B0604020202020204" pitchFamily="34" charset="0"/>
              <a:buChar char="•"/>
            </a:pPr>
            <a:r>
              <a:rPr lang="en-GB" sz="1400"/>
              <a:t>management of the distribution network (electricity, water, gas),</a:t>
            </a:r>
          </a:p>
          <a:p>
            <a:pPr marL="285750" indent="-285750">
              <a:buFont typeface="Arial" panose="020B0604020202020204" pitchFamily="34" charset="0"/>
              <a:buChar char="•"/>
            </a:pPr>
            <a:r>
              <a:rPr lang="en-GB" sz="1400"/>
              <a:t>electric energy consumption monitoring,</a:t>
            </a:r>
          </a:p>
          <a:p>
            <a:pPr marL="285750" indent="-285750">
              <a:buFont typeface="Arial" panose="020B0604020202020204" pitchFamily="34" charset="0"/>
              <a:buChar char="•"/>
            </a:pPr>
            <a:r>
              <a:rPr lang="en-GB" sz="1400"/>
              <a:t>engineering production,</a:t>
            </a:r>
          </a:p>
          <a:p>
            <a:pPr marL="285750" indent="-285750">
              <a:buFont typeface="Arial" panose="020B0604020202020204" pitchFamily="34" charset="0"/>
              <a:buChar char="•"/>
            </a:pPr>
            <a:r>
              <a:rPr lang="en-GB" sz="1400"/>
              <a:t>traffic networks and traffic signal control.</a:t>
            </a:r>
          </a:p>
          <a:p>
            <a:endParaRPr lang="cs-CZ" sz="1400"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34</a:t>
            </a:fld>
            <a:endParaRPr lang="cs-CZ"/>
          </a:p>
        </p:txBody>
      </p:sp>
      <p:pic>
        <p:nvPicPr>
          <p:cNvPr id="5" name="Obrázek 4" descr="C:\Users\patrovskale\Pictures\ICS_SCADA.jpg"/>
          <p:cNvPicPr/>
          <p:nvPr/>
        </p:nvPicPr>
        <p:blipFill>
          <a:blip r:embed="rId2">
            <a:extLst>
              <a:ext uri="{28A0092B-C50C-407E-A947-70E740481C1C}">
                <a14:useLocalDpi xmlns:a14="http://schemas.microsoft.com/office/drawing/2010/main" val="0"/>
              </a:ext>
            </a:extLst>
          </a:blip>
          <a:srcRect/>
          <a:stretch>
            <a:fillRect/>
          </a:stretch>
        </p:blipFill>
        <p:spPr bwMode="auto">
          <a:xfrm>
            <a:off x="6089112" y="4487115"/>
            <a:ext cx="2147888" cy="2071689"/>
          </a:xfrm>
          <a:prstGeom prst="rect">
            <a:avLst/>
          </a:prstGeom>
          <a:noFill/>
          <a:ln>
            <a:noFill/>
          </a:ln>
        </p:spPr>
      </p:pic>
    </p:spTree>
    <p:extLst>
      <p:ext uri="{BB962C8B-B14F-4D97-AF65-F5344CB8AC3E}">
        <p14:creationId xmlns:p14="http://schemas.microsoft.com/office/powerpoint/2010/main" val="421810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en-GB" dirty="0">
                <a:solidFill>
                  <a:schemeClr val="tx1"/>
                </a:solidFill>
              </a:rPr>
              <a:t>Information and Cyber Security</a:t>
            </a:r>
            <a:br>
              <a:rPr lang="en-GB" dirty="0">
                <a:solidFill>
                  <a:schemeClr val="tx1"/>
                </a:solidFill>
              </a:rPr>
            </a:br>
            <a:r>
              <a:rPr lang="en-GB" sz="2000" dirty="0" err="1"/>
              <a:t>Security</a:t>
            </a:r>
            <a:r>
              <a:rPr lang="en-GB" sz="2000" dirty="0"/>
              <a:t> Classification of ICT / ICS Systems   </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35</a:t>
            </a:fld>
            <a:endParaRPr lang="cs-CZ"/>
          </a:p>
        </p:txBody>
      </p:sp>
      <p:graphicFrame>
        <p:nvGraphicFramePr>
          <p:cNvPr id="28" name="Tabulka 27"/>
          <p:cNvGraphicFramePr>
            <a:graphicFrameLocks noGrp="1"/>
          </p:cNvGraphicFramePr>
          <p:nvPr/>
        </p:nvGraphicFramePr>
        <p:xfrm>
          <a:off x="508001" y="2526474"/>
          <a:ext cx="8134349" cy="3747326"/>
        </p:xfrm>
        <a:graphic>
          <a:graphicData uri="http://schemas.openxmlformats.org/drawingml/2006/table">
            <a:tbl>
              <a:tblPr firstRow="1" firstCol="1" bandRow="1"/>
              <a:tblGrid>
                <a:gridCol w="1416492">
                  <a:extLst>
                    <a:ext uri="{9D8B030D-6E8A-4147-A177-3AD203B41FA5}">
                      <a16:colId xmlns:a16="http://schemas.microsoft.com/office/drawing/2014/main" val="20000"/>
                    </a:ext>
                  </a:extLst>
                </a:gridCol>
                <a:gridCol w="6717857">
                  <a:extLst>
                    <a:ext uri="{9D8B030D-6E8A-4147-A177-3AD203B41FA5}">
                      <a16:colId xmlns:a16="http://schemas.microsoft.com/office/drawing/2014/main" val="20001"/>
                    </a:ext>
                  </a:extLst>
                </a:gridCol>
              </a:tblGrid>
              <a:tr h="221998">
                <a:tc>
                  <a:txBody>
                    <a:bodyPr/>
                    <a:lstStyle/>
                    <a:p>
                      <a:pPr algn="ctr" hangingPunct="0">
                        <a:spcBef>
                          <a:spcPts val="200"/>
                        </a:spcBef>
                        <a:spcAft>
                          <a:spcPts val="200"/>
                        </a:spcAft>
                      </a:pPr>
                      <a:r>
                        <a:rPr lang="en-GB" sz="1050" b="1">
                          <a:effectLst/>
                          <a:latin typeface="Arial"/>
                          <a:ea typeface="Times New Roman"/>
                          <a:cs typeface="Times New Roman"/>
                        </a:rPr>
                        <a:t>Classification class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pPr>
                      <a:r>
                        <a:rPr lang="en-GB" sz="1050" b="1">
                          <a:effectLst/>
                          <a:latin typeface="Arial"/>
                          <a:ea typeface="Times New Roman"/>
                          <a:cs typeface="Times New Roman"/>
                        </a:rPr>
                        <a:t>Characteristics</a:t>
                      </a:r>
                      <a:r>
                        <a:rPr lang="en-GB" sz="1050">
                          <a:effectLst/>
                          <a:latin typeface="Calibri"/>
                          <a:ea typeface="Calibri"/>
                          <a:cs typeface="Times New Roman"/>
                        </a:rPr>
                        <a:t> </a:t>
                      </a:r>
                      <a:r>
                        <a:rPr lang="en-GB" sz="1050" b="1">
                          <a:effectLst/>
                          <a:latin typeface="Arial"/>
                          <a:ea typeface="Times New Roman"/>
                          <a:cs typeface="Times New Roman"/>
                        </a:rPr>
                        <a:t>of the ICT system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36330">
                <a:tc>
                  <a:txBody>
                    <a:bodyPr/>
                    <a:lstStyle/>
                    <a:p>
                      <a:pPr algn="ctr" hangingPunct="0">
                        <a:spcBef>
                          <a:spcPts val="600"/>
                        </a:spcBef>
                        <a:spcAft>
                          <a:spcPts val="600"/>
                        </a:spcAft>
                      </a:pPr>
                      <a:r>
                        <a:rPr lang="en-GB" sz="1400" b="1">
                          <a:solidFill>
                            <a:srgbClr val="FFFFFF"/>
                          </a:solidFill>
                          <a:effectLst/>
                          <a:latin typeface="Arial"/>
                          <a:ea typeface="Times New Roman"/>
                          <a:cs typeface="Times New Roman"/>
                        </a:rPr>
                        <a:t>A+</a:t>
                      </a:r>
                    </a:p>
                    <a:p>
                      <a:pPr algn="ctr" hangingPunct="0">
                        <a:spcBef>
                          <a:spcPts val="600"/>
                        </a:spcBef>
                        <a:spcAft>
                          <a:spcPts val="600"/>
                        </a:spcAft>
                      </a:pPr>
                      <a:r>
                        <a:rPr lang="en-GB" sz="1400" b="1">
                          <a:solidFill>
                            <a:srgbClr val="FFFFFF"/>
                          </a:solidFill>
                          <a:effectLst/>
                          <a:latin typeface="Arial"/>
                          <a:ea typeface="Times New Roman"/>
                          <a:cs typeface="Times New Roman"/>
                        </a:rPr>
                        <a:t>CRITICAL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99"/>
                    </a:solidFill>
                  </a:tcPr>
                </a:tc>
                <a:tc>
                  <a:txBody>
                    <a:bodyPr/>
                    <a:lstStyle/>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that processes data and information </a:t>
                      </a:r>
                      <a:r>
                        <a:rPr lang="en-GB" sz="1400" b="1">
                          <a:effectLst/>
                          <a:latin typeface="Arial"/>
                          <a:ea typeface="Times New Roman"/>
                          <a:cs typeface="Times New Roman"/>
                        </a:rPr>
                        <a:t>requiring</a:t>
                      </a:r>
                      <a:r>
                        <a:rPr lang="en-GB" sz="1400">
                          <a:effectLst/>
                          <a:latin typeface="Arial"/>
                          <a:ea typeface="Times New Roman"/>
                          <a:cs typeface="Times New Roman"/>
                        </a:rPr>
                        <a:t> </a:t>
                      </a:r>
                      <a:r>
                        <a:rPr lang="en-GB" sz="1400" b="1">
                          <a:effectLst/>
                          <a:latin typeface="Arial"/>
                          <a:ea typeface="Times New Roman"/>
                          <a:cs typeface="Times New Roman"/>
                        </a:rPr>
                        <a:t>a high level of protection</a:t>
                      </a:r>
                      <a:r>
                        <a:rPr lang="en-GB" sz="1400">
                          <a:effectLst/>
                          <a:latin typeface="Arial"/>
                          <a:ea typeface="Times New Roman"/>
                          <a:cs typeface="Times New Roman"/>
                        </a:rPr>
                        <a:t>.</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important for the </a:t>
                      </a:r>
                      <a:r>
                        <a:rPr lang="en-GB" sz="1400" b="1">
                          <a:effectLst/>
                          <a:latin typeface="Arial"/>
                          <a:ea typeface="Times New Roman"/>
                          <a:cs typeface="Times New Roman"/>
                        </a:rPr>
                        <a:t>safety of persons and the reliable operation of nuclear facilities</a:t>
                      </a:r>
                      <a:r>
                        <a:rPr lang="en-GB" sz="1400">
                          <a:effectLst/>
                          <a:latin typeface="Arial"/>
                          <a:ea typeface="Times New Roman"/>
                          <a:cs typeface="Times New Roman"/>
                        </a:rPr>
                        <a:t>. (start-up and protection systems)</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Systems</a:t>
                      </a:r>
                      <a:r>
                        <a:rPr lang="en-GB" sz="1400" baseline="0">
                          <a:effectLst/>
                          <a:latin typeface="Arial"/>
                          <a:ea typeface="Times New Roman"/>
                          <a:cs typeface="Times New Roman"/>
                        </a:rPr>
                        <a:t> </a:t>
                      </a:r>
                      <a:r>
                        <a:rPr lang="en-GB" sz="1400" b="1">
                          <a:effectLst/>
                          <a:latin typeface="Arial"/>
                          <a:ea typeface="Times New Roman"/>
                          <a:cs typeface="Times New Roman"/>
                        </a:rPr>
                        <a:t>category A or B (EDU - according to IEC 61226) or 1E (ETE - according to IEEE 603).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88998">
                <a:tc>
                  <a:txBody>
                    <a:bodyPr/>
                    <a:lstStyle/>
                    <a:p>
                      <a:pPr algn="ctr" hangingPunct="0">
                        <a:spcBef>
                          <a:spcPts val="600"/>
                        </a:spcBef>
                        <a:spcAft>
                          <a:spcPts val="600"/>
                        </a:spcAft>
                      </a:pPr>
                      <a:r>
                        <a:rPr lang="en-GB" sz="1400" b="1">
                          <a:solidFill>
                            <a:srgbClr val="FFFFFF"/>
                          </a:solidFill>
                          <a:effectLst/>
                          <a:latin typeface="Arial"/>
                          <a:ea typeface="Times New Roman"/>
                          <a:cs typeface="Times New Roman"/>
                        </a:rPr>
                        <a:t>A</a:t>
                      </a:r>
                    </a:p>
                    <a:p>
                      <a:pPr algn="ctr" hangingPunct="0">
                        <a:spcBef>
                          <a:spcPts val="600"/>
                        </a:spcBef>
                        <a:spcAft>
                          <a:spcPts val="600"/>
                        </a:spcAft>
                      </a:pPr>
                      <a:r>
                        <a:rPr lang="en-GB" sz="1400" b="1">
                          <a:solidFill>
                            <a:srgbClr val="FFFFFF"/>
                          </a:solidFill>
                          <a:effectLst/>
                          <a:latin typeface="Arial"/>
                          <a:ea typeface="Times New Roman"/>
                          <a:cs typeface="Times New Roman"/>
                        </a:rPr>
                        <a:t>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that processes </a:t>
                      </a:r>
                      <a:r>
                        <a:rPr lang="en-GB" sz="1400" b="1">
                          <a:effectLst/>
                          <a:latin typeface="Arial"/>
                          <a:ea typeface="Times New Roman"/>
                          <a:cs typeface="Times New Roman"/>
                        </a:rPr>
                        <a:t>confidential data and information </a:t>
                      </a:r>
                      <a:r>
                        <a:rPr lang="en-GB" sz="1400">
                          <a:effectLst/>
                          <a:latin typeface="Arial"/>
                          <a:ea typeface="Times New Roman"/>
                          <a:cs typeface="Times New Roman"/>
                        </a:rPr>
                        <a:t>(e.g. </a:t>
                      </a:r>
                      <a:r>
                        <a:rPr lang="en-GB" sz="1400" b="1">
                          <a:effectLst/>
                          <a:latin typeface="Arial"/>
                          <a:ea typeface="Times New Roman"/>
                          <a:cs typeface="Times New Roman"/>
                        </a:rPr>
                        <a:t>strategic trade secrets, sensitive personal data, biometric data</a:t>
                      </a:r>
                      <a:r>
                        <a:rPr lang="en-GB" sz="1400">
                          <a:effectLst/>
                          <a:latin typeface="Arial"/>
                          <a:ea typeface="Times New Roman"/>
                          <a:cs typeface="Times New Roman"/>
                        </a:rPr>
                        <a:t>, etc.).</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related to ensuring </a:t>
                      </a:r>
                      <a:r>
                        <a:rPr lang="en-GB" sz="1400" b="1">
                          <a:effectLst/>
                          <a:latin typeface="Arial"/>
                          <a:ea typeface="Times New Roman"/>
                          <a:cs typeface="Times New Roman"/>
                        </a:rPr>
                        <a:t>the security of persons, the operation of a company, logical, technological or technical unit. </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These include systems related to </a:t>
                      </a:r>
                      <a:r>
                        <a:rPr lang="en-GB" sz="1400" b="1">
                          <a:effectLst/>
                          <a:latin typeface="Arial"/>
                          <a:ea typeface="Times New Roman"/>
                          <a:cs typeface="Times New Roman"/>
                        </a:rPr>
                        <a:t>traffic control</a:t>
                      </a:r>
                      <a:r>
                        <a:rPr lang="en-GB" sz="1400">
                          <a:effectLst/>
                          <a:latin typeface="Arial"/>
                          <a:ea typeface="Times New Roman"/>
                          <a:cs typeface="Times New Roman"/>
                        </a:rPr>
                        <a:t>, </a:t>
                      </a:r>
                      <a:r>
                        <a:rPr lang="en-GB" sz="1400" b="1">
                          <a:effectLst/>
                          <a:latin typeface="Arial"/>
                          <a:ea typeface="Times New Roman"/>
                          <a:cs typeface="Times New Roman"/>
                        </a:rPr>
                        <a:t>access control, MaR systems for fuel handling and storage, fire protection systems or voice and data communication infrastructure</a:t>
                      </a:r>
                      <a:r>
                        <a:rPr lang="en-GB" sz="1200" b="1">
                          <a:effectLst/>
                          <a:latin typeface="Arial"/>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1" name="Obdélník 30"/>
          <p:cNvSpPr/>
          <p:nvPr/>
        </p:nvSpPr>
        <p:spPr>
          <a:xfrm>
            <a:off x="508001" y="1561213"/>
            <a:ext cx="8134350" cy="751552"/>
          </a:xfrm>
          <a:prstGeom prst="rect">
            <a:avLst/>
          </a:prstGeom>
        </p:spPr>
        <p:txBody>
          <a:bodyPr wrap="square">
            <a:spAutoFit/>
          </a:bodyPr>
          <a:lstStyle/>
          <a:p>
            <a:pPr algn="l"/>
            <a:r>
              <a:rPr lang="en-GB" sz="1400" i="0" dirty="0"/>
              <a:t>Data evaluation (security classification) is performed according to a set methodology, each attribute (availability, confidentiality and integrity) can take on five levels:  A+ (critical) = purple, A (high) = red, B (medium) = yellow, C (low) = green, D (very low) = light blue</a:t>
            </a:r>
          </a:p>
        </p:txBody>
      </p:sp>
    </p:spTree>
    <p:extLst>
      <p:ext uri="{BB962C8B-B14F-4D97-AF65-F5344CB8AC3E}">
        <p14:creationId xmlns:p14="http://schemas.microsoft.com/office/powerpoint/2010/main" val="685414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en-GB" dirty="0">
                <a:solidFill>
                  <a:schemeClr val="tx1"/>
                </a:solidFill>
              </a:rPr>
              <a:t>Information and Cyber Security</a:t>
            </a:r>
            <a:br>
              <a:rPr lang="en-GB" dirty="0">
                <a:solidFill>
                  <a:schemeClr val="tx1"/>
                </a:solidFill>
              </a:rPr>
            </a:br>
            <a:r>
              <a:rPr lang="en-GB" sz="2000" dirty="0" err="1"/>
              <a:t>Security</a:t>
            </a:r>
            <a:r>
              <a:rPr lang="en-GB" sz="2000" dirty="0"/>
              <a:t> Classification of ICT / ICS Systems   </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36</a:t>
            </a:fld>
            <a:endParaRPr lang="cs-CZ"/>
          </a:p>
        </p:txBody>
      </p:sp>
      <p:graphicFrame>
        <p:nvGraphicFramePr>
          <p:cNvPr id="7" name="Tabulka 6"/>
          <p:cNvGraphicFramePr>
            <a:graphicFrameLocks noGrp="1"/>
          </p:cNvGraphicFramePr>
          <p:nvPr/>
        </p:nvGraphicFramePr>
        <p:xfrm>
          <a:off x="508000" y="1558925"/>
          <a:ext cx="8134350" cy="4181411"/>
        </p:xfrm>
        <a:graphic>
          <a:graphicData uri="http://schemas.openxmlformats.org/drawingml/2006/table">
            <a:tbl>
              <a:tblPr firstRow="1" firstCol="1" bandRow="1"/>
              <a:tblGrid>
                <a:gridCol w="1188216">
                  <a:extLst>
                    <a:ext uri="{9D8B030D-6E8A-4147-A177-3AD203B41FA5}">
                      <a16:colId xmlns:a16="http://schemas.microsoft.com/office/drawing/2014/main" val="20000"/>
                    </a:ext>
                  </a:extLst>
                </a:gridCol>
                <a:gridCol w="6946134">
                  <a:extLst>
                    <a:ext uri="{9D8B030D-6E8A-4147-A177-3AD203B41FA5}">
                      <a16:colId xmlns:a16="http://schemas.microsoft.com/office/drawing/2014/main" val="20001"/>
                    </a:ext>
                  </a:extLst>
                </a:gridCol>
              </a:tblGrid>
              <a:tr h="2322131">
                <a:tc>
                  <a:txBody>
                    <a:bodyPr/>
                    <a:lstStyle/>
                    <a:p>
                      <a:pPr algn="ctr" hangingPunct="0">
                        <a:spcBef>
                          <a:spcPts val="600"/>
                        </a:spcBef>
                        <a:spcAft>
                          <a:spcPts val="600"/>
                        </a:spcAft>
                      </a:pPr>
                      <a:r>
                        <a:rPr lang="en-GB" sz="1400" b="1">
                          <a:effectLst/>
                          <a:latin typeface="Arial"/>
                          <a:ea typeface="Times New Roman"/>
                          <a:cs typeface="Times New Roman"/>
                        </a:rPr>
                        <a:t>B</a:t>
                      </a:r>
                    </a:p>
                    <a:p>
                      <a:pPr algn="ctr" hangingPunct="0">
                        <a:spcBef>
                          <a:spcPts val="600"/>
                        </a:spcBef>
                        <a:spcAft>
                          <a:spcPts val="600"/>
                        </a:spcAft>
                      </a:pPr>
                      <a:r>
                        <a:rPr lang="en-GB" sz="1400" b="1">
                          <a:effectLst/>
                          <a:latin typeface="Arial"/>
                          <a:ea typeface="Times New Roman"/>
                          <a:cs typeface="Times New Roman"/>
                        </a:rPr>
                        <a:t>MEDIUM</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that processes data and information and requires the protection provided by legislation or contractual arrangements (e.g. </a:t>
                      </a:r>
                      <a:r>
                        <a:rPr lang="en-GB" sz="1400" b="1">
                          <a:effectLst/>
                          <a:latin typeface="Arial"/>
                          <a:ea typeface="Times New Roman"/>
                          <a:cs typeface="Times New Roman"/>
                        </a:rPr>
                        <a:t>trade secrets, personal data</a:t>
                      </a:r>
                      <a:r>
                        <a:rPr lang="en-GB" sz="1400">
                          <a:effectLst/>
                          <a:latin typeface="Arial"/>
                          <a:ea typeface="Times New Roman"/>
                          <a:cs typeface="Times New Roman"/>
                        </a:rPr>
                        <a:t>, etc.).</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A system performing mainly </a:t>
                      </a:r>
                      <a:r>
                        <a:rPr lang="en-GB" sz="1400" b="1">
                          <a:effectLst/>
                          <a:latin typeface="Arial"/>
                          <a:ea typeface="Times New Roman"/>
                          <a:cs typeface="Times New Roman"/>
                        </a:rPr>
                        <a:t>information, monitoring and diagnostic functions without direct influence on technical safety and operability</a:t>
                      </a:r>
                      <a:r>
                        <a:rPr lang="en-GB" sz="1400">
                          <a:effectLst/>
                          <a:latin typeface="Arial"/>
                          <a:ea typeface="Times New Roman"/>
                          <a:cs typeface="Times New Roman"/>
                        </a:rPr>
                        <a:t>, in the case of </a:t>
                      </a:r>
                      <a:r>
                        <a:rPr lang="en-GB" sz="1400" b="1">
                          <a:effectLst/>
                          <a:latin typeface="Arial"/>
                          <a:ea typeface="Times New Roman"/>
                          <a:cs typeface="Times New Roman"/>
                        </a:rPr>
                        <a:t>control of minor technological units or smaller technological parts</a:t>
                      </a:r>
                      <a:r>
                        <a:rPr lang="en-GB" sz="1400">
                          <a:effectLst/>
                          <a:latin typeface="Arial"/>
                          <a:ea typeface="Times New Roman"/>
                          <a:cs typeface="Times New Roman"/>
                        </a:rPr>
                        <a:t>. </a:t>
                      </a:r>
                    </a:p>
                    <a:p>
                      <a:pPr marL="171450" indent="-171450" hangingPunct="0">
                        <a:spcBef>
                          <a:spcPts val="200"/>
                        </a:spcBef>
                        <a:spcAft>
                          <a:spcPts val="200"/>
                        </a:spcAft>
                        <a:buFont typeface="Arial" panose="020B0604020202020204" pitchFamily="34" charset="0"/>
                        <a:buChar char="•"/>
                      </a:pPr>
                      <a:r>
                        <a:rPr lang="en-GB" sz="1400">
                          <a:effectLst/>
                          <a:latin typeface="Arial"/>
                          <a:ea typeface="Times New Roman"/>
                          <a:cs typeface="Times New Roman"/>
                        </a:rPr>
                        <a:t>These include, for example, a </a:t>
                      </a:r>
                      <a:r>
                        <a:rPr lang="en-GB" sz="1400" b="1">
                          <a:effectLst/>
                          <a:latin typeface="Arial"/>
                          <a:ea typeface="Times New Roman"/>
                          <a:cs typeface="Times New Roman"/>
                        </a:rPr>
                        <a:t>demineralization system </a:t>
                      </a:r>
                      <a:r>
                        <a:rPr lang="en-GB" sz="1400" b="0">
                          <a:effectLst/>
                          <a:latin typeface="Arial"/>
                          <a:ea typeface="Times New Roman"/>
                          <a:cs typeface="Times New Roman"/>
                        </a:rPr>
                        <a:t>or</a:t>
                      </a:r>
                      <a:r>
                        <a:rPr lang="en-GB" sz="1400" b="1">
                          <a:effectLst/>
                          <a:latin typeface="Arial"/>
                          <a:ea typeface="Times New Roman"/>
                          <a:cs typeface="Times New Roman"/>
                        </a:rPr>
                        <a:t> real-time monitoring systems for the control room</a:t>
                      </a:r>
                      <a:r>
                        <a:rPr lang="en-GB" sz="1400">
                          <a:effectLst/>
                          <a:latin typeface="Arial"/>
                          <a:ea typeface="Times New Roman"/>
                          <a:cs typeface="Times New Roman"/>
                        </a:rPr>
                        <a:t>, or the unclassified system of nuclear power plants and selected ICT systems of conventional power plants.</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09933">
                <a:tc>
                  <a:txBody>
                    <a:bodyPr/>
                    <a:lstStyle/>
                    <a:p>
                      <a:pPr algn="ctr" hangingPunct="0">
                        <a:spcBef>
                          <a:spcPts val="600"/>
                        </a:spcBef>
                        <a:spcAft>
                          <a:spcPts val="600"/>
                        </a:spcAft>
                      </a:pPr>
                      <a:r>
                        <a:rPr lang="en-GB" sz="1400" b="1">
                          <a:effectLst/>
                          <a:latin typeface="Arial"/>
                          <a:ea typeface="Times New Roman"/>
                          <a:cs typeface="Times New Roman"/>
                        </a:rPr>
                        <a:t>C</a:t>
                      </a:r>
                    </a:p>
                    <a:p>
                      <a:pPr algn="ctr" hangingPunct="0">
                        <a:spcBef>
                          <a:spcPts val="600"/>
                        </a:spcBef>
                        <a:spcAft>
                          <a:spcPts val="600"/>
                        </a:spcAft>
                      </a:pPr>
                      <a:r>
                        <a:rPr lang="en-GB" sz="1400" b="1">
                          <a:effectLst/>
                          <a:latin typeface="Arial"/>
                          <a:ea typeface="Times New Roman"/>
                          <a:cs typeface="Times New Roman"/>
                        </a:rPr>
                        <a:t>LOW</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71450" indent="-171450" hangingPunct="0">
                        <a:spcBef>
                          <a:spcPts val="200"/>
                        </a:spcBef>
                        <a:spcAft>
                          <a:spcPts val="200"/>
                        </a:spcAft>
                        <a:buFont typeface="Arial" panose="020B0604020202020204" pitchFamily="34" charset="0"/>
                        <a:buChar char="•"/>
                      </a:pPr>
                      <a:r>
                        <a:rPr lang="en-GB" sz="1400" dirty="0">
                          <a:effectLst/>
                          <a:latin typeface="Arial"/>
                          <a:ea typeface="Times New Roman"/>
                          <a:cs typeface="Times New Roman"/>
                        </a:rPr>
                        <a:t>The system processing </a:t>
                      </a:r>
                      <a:r>
                        <a:rPr lang="en-GB" sz="1400" b="1" dirty="0">
                          <a:effectLst/>
                          <a:latin typeface="Arial"/>
                          <a:ea typeface="Times New Roman"/>
                          <a:cs typeface="Times New Roman"/>
                        </a:rPr>
                        <a:t>publicly inaccessible data and information</a:t>
                      </a:r>
                      <a:r>
                        <a:rPr lang="en-GB" sz="1400" dirty="0">
                          <a:effectLst/>
                          <a:latin typeface="Arial"/>
                          <a:ea typeface="Times New Roman"/>
                          <a:cs typeface="Times New Roman"/>
                        </a:rPr>
                        <a:t> comprises the </a:t>
                      </a:r>
                      <a:r>
                        <a:rPr lang="en-GB" sz="1400" b="1" dirty="0">
                          <a:effectLst/>
                          <a:latin typeface="Arial"/>
                          <a:ea typeface="Times New Roman"/>
                          <a:cs typeface="Times New Roman"/>
                        </a:rPr>
                        <a:t>know-how of </a:t>
                      </a:r>
                      <a:r>
                        <a:rPr lang="en-GB" sz="1400" dirty="0">
                          <a:effectLst/>
                          <a:latin typeface="Arial"/>
                          <a:ea typeface="Times New Roman"/>
                          <a:cs typeface="Times New Roman"/>
                        </a:rPr>
                        <a:t>a ČEZ Group company.</a:t>
                      </a:r>
                    </a:p>
                    <a:p>
                      <a:pPr marL="171450" indent="-171450" hangingPunct="0">
                        <a:spcBef>
                          <a:spcPts val="200"/>
                        </a:spcBef>
                        <a:spcAft>
                          <a:spcPts val="200"/>
                        </a:spcAft>
                        <a:buFont typeface="Arial" panose="020B0604020202020204" pitchFamily="34" charset="0"/>
                        <a:buChar char="•"/>
                      </a:pPr>
                      <a:r>
                        <a:rPr lang="en-GB" sz="1400" dirty="0">
                          <a:effectLst/>
                          <a:latin typeface="Arial"/>
                          <a:ea typeface="Times New Roman"/>
                          <a:cs typeface="Times New Roman"/>
                        </a:rPr>
                        <a:t>The </a:t>
                      </a:r>
                      <a:r>
                        <a:rPr lang="en-GB" sz="1400" b="1" dirty="0">
                          <a:effectLst/>
                          <a:latin typeface="Arial"/>
                          <a:ea typeface="Times New Roman"/>
                          <a:cs typeface="Times New Roman"/>
                        </a:rPr>
                        <a:t>system of non-operational character</a:t>
                      </a:r>
                      <a:r>
                        <a:rPr lang="en-GB" sz="1400" dirty="0">
                          <a:effectLst/>
                          <a:latin typeface="Arial"/>
                          <a:ea typeface="Times New Roman"/>
                          <a:cs typeface="Times New Roman"/>
                        </a:rPr>
                        <a:t>, providing </a:t>
                      </a:r>
                      <a:r>
                        <a:rPr lang="en-GB" sz="1400" b="1" dirty="0">
                          <a:effectLst/>
                          <a:latin typeface="Arial"/>
                          <a:ea typeface="Times New Roman"/>
                          <a:cs typeface="Times New Roman"/>
                        </a:rPr>
                        <a:t>automatic office activities</a:t>
                      </a:r>
                      <a:r>
                        <a:rPr lang="en-GB" sz="1400" dirty="0">
                          <a:effectLst/>
                          <a:latin typeface="Arial"/>
                          <a:ea typeface="Times New Roman"/>
                          <a:cs typeface="Times New Roman"/>
                        </a:rPr>
                        <a:t>. </a:t>
                      </a:r>
                    </a:p>
                    <a:p>
                      <a:pPr marL="171450" indent="-171450" hangingPunct="0">
                        <a:spcBef>
                          <a:spcPts val="200"/>
                        </a:spcBef>
                        <a:spcAft>
                          <a:spcPts val="200"/>
                        </a:spcAft>
                        <a:buFont typeface="Arial" panose="020B0604020202020204" pitchFamily="34" charset="0"/>
                        <a:buChar char="•"/>
                      </a:pPr>
                      <a:r>
                        <a:rPr lang="en-GB" sz="1400" b="1" dirty="0">
                          <a:effectLst/>
                          <a:latin typeface="Arial"/>
                          <a:ea typeface="Times New Roman"/>
                          <a:cs typeface="Times New Roman"/>
                        </a:rPr>
                        <a:t>Monitoring and diagnostic functions without direct impact on technical safety and operability</a:t>
                      </a:r>
                    </a:p>
                    <a:p>
                      <a:pPr marL="171450" indent="-171450" hangingPunct="0">
                        <a:spcBef>
                          <a:spcPts val="200"/>
                        </a:spcBef>
                        <a:spcAft>
                          <a:spcPts val="200"/>
                        </a:spcAft>
                        <a:buFont typeface="Arial" panose="020B0604020202020204" pitchFamily="34" charset="0"/>
                        <a:buChar char="•"/>
                      </a:pPr>
                      <a:r>
                        <a:rPr lang="en-GB" sz="1400" dirty="0">
                          <a:effectLst/>
                          <a:latin typeface="Arial"/>
                          <a:ea typeface="Times New Roman"/>
                          <a:cs typeface="Times New Roman"/>
                        </a:rPr>
                        <a:t>These include a </a:t>
                      </a:r>
                      <a:r>
                        <a:rPr lang="en-GB" sz="1400" b="1" dirty="0">
                          <a:effectLst/>
                          <a:latin typeface="Arial"/>
                          <a:ea typeface="Times New Roman"/>
                          <a:cs typeface="Times New Roman"/>
                        </a:rPr>
                        <a:t>system for managing work permits and commands, </a:t>
                      </a:r>
                      <a:r>
                        <a:rPr lang="en-GB" sz="1400" b="0" dirty="0">
                          <a:effectLst/>
                          <a:latin typeface="Arial"/>
                          <a:ea typeface="Times New Roman"/>
                          <a:cs typeface="Times New Roman"/>
                        </a:rPr>
                        <a:t>for</a:t>
                      </a:r>
                      <a:r>
                        <a:rPr lang="en-GB" sz="1400" b="1" dirty="0">
                          <a:effectLst/>
                          <a:latin typeface="Arial"/>
                          <a:ea typeface="Times New Roman"/>
                          <a:cs typeface="Times New Roman"/>
                        </a:rPr>
                        <a:t> engineering and maintenance support</a:t>
                      </a:r>
                      <a:r>
                        <a:rPr lang="en-GB" sz="1400" b="0" dirty="0">
                          <a:effectLst/>
                          <a:latin typeface="Arial"/>
                          <a:ea typeface="Times New Roman"/>
                          <a:cs typeface="Times New Roman"/>
                        </a:rPr>
                        <a:t>, or</a:t>
                      </a:r>
                      <a:r>
                        <a:rPr lang="en-GB" sz="1400" b="1" dirty="0">
                          <a:effectLst/>
                          <a:latin typeface="Arial"/>
                          <a:ea typeface="Times New Roman"/>
                          <a:cs typeface="Times New Roman"/>
                        </a:rPr>
                        <a:t> </a:t>
                      </a:r>
                      <a:r>
                        <a:rPr lang="en-GB" sz="1400" b="0" dirty="0">
                          <a:effectLst/>
                          <a:latin typeface="Arial"/>
                          <a:ea typeface="Times New Roman"/>
                          <a:cs typeface="Times New Roman"/>
                        </a:rPr>
                        <a:t>for</a:t>
                      </a:r>
                      <a:r>
                        <a:rPr lang="en-GB" sz="1400" b="1" dirty="0">
                          <a:effectLst/>
                          <a:latin typeface="Arial"/>
                          <a:ea typeface="Times New Roman"/>
                          <a:cs typeface="Times New Roman"/>
                        </a:rPr>
                        <a:t> documentation and configuration management</a:t>
                      </a:r>
                      <a:r>
                        <a:rPr lang="en-GB" sz="1400" dirty="0">
                          <a:effectLst/>
                          <a:latin typeface="Arial"/>
                          <a:ea typeface="Times New Roman"/>
                          <a:cs typeface="Times New Roman"/>
                        </a:rPr>
                        <a:t>.</a:t>
                      </a:r>
                    </a:p>
                  </a:txBody>
                  <a:tcPr marL="61709" marR="61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Obdélník 4"/>
          <p:cNvSpPr/>
          <p:nvPr/>
        </p:nvSpPr>
        <p:spPr>
          <a:xfrm>
            <a:off x="508000" y="5740413"/>
            <a:ext cx="8134350" cy="523220"/>
          </a:xfrm>
          <a:prstGeom prst="rect">
            <a:avLst/>
          </a:prstGeom>
          <a:solidFill>
            <a:schemeClr val="accent2"/>
          </a:solidFill>
        </p:spPr>
        <p:txBody>
          <a:bodyPr wrap="square">
            <a:spAutoFit/>
          </a:bodyPr>
          <a:lstStyle/>
          <a:p>
            <a:pPr algn="ctr"/>
            <a:r>
              <a:rPr lang="en-GB" b="1"/>
              <a:t>When working on ICT/ICS systems, it is essential to take the classification into account and follow the required procedures!</a:t>
            </a:r>
          </a:p>
        </p:txBody>
      </p:sp>
    </p:spTree>
    <p:extLst>
      <p:ext uri="{BB962C8B-B14F-4D97-AF65-F5344CB8AC3E}">
        <p14:creationId xmlns:p14="http://schemas.microsoft.com/office/powerpoint/2010/main" val="1230289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solidFill>
                  <a:schemeClr val="tx1"/>
                </a:solidFill>
              </a:rPr>
            </a:br>
            <a:r>
              <a:rPr lang="en-GB">
                <a:solidFill>
                  <a:schemeClr val="accent2"/>
                </a:solidFill>
              </a:rPr>
              <a:t>Cyber Security Act (CSA)</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37</a:t>
            </a:fld>
            <a:endParaRPr lang="cs-CZ"/>
          </a:p>
        </p:txBody>
      </p:sp>
      <p:sp>
        <p:nvSpPr>
          <p:cNvPr id="5" name="Obdélník 4"/>
          <p:cNvSpPr/>
          <p:nvPr/>
        </p:nvSpPr>
        <p:spPr>
          <a:xfrm>
            <a:off x="508000" y="1512710"/>
            <a:ext cx="8134350" cy="3970318"/>
          </a:xfrm>
          <a:prstGeom prst="rect">
            <a:avLst/>
          </a:prstGeom>
        </p:spPr>
        <p:txBody>
          <a:bodyPr wrap="square">
            <a:spAutoFit/>
          </a:bodyPr>
          <a:lstStyle/>
          <a:p>
            <a:pPr algn="l"/>
            <a:r>
              <a:rPr lang="en-GB" sz="1400" b="1" i="0"/>
              <a:t>Act No. 181/2014 Coll., on Cyber Security -  </a:t>
            </a:r>
            <a:r>
              <a:rPr lang="en-GB" sz="1400" i="0"/>
              <a:t>regulates the rights and obligations of persons and companies and the scope and powers of public authorities in the field of cyber security.</a:t>
            </a:r>
          </a:p>
          <a:p>
            <a:pPr algn="l"/>
            <a:endParaRPr lang="cs-CZ" sz="1400" b="1" i="0" dirty="0"/>
          </a:p>
          <a:p>
            <a:pPr algn="l"/>
            <a:r>
              <a:rPr lang="en-GB" sz="1400" b="1" i="0"/>
              <a:t>Critical Information Infrastructure (CII) - </a:t>
            </a:r>
            <a:r>
              <a:rPr lang="en-GB" sz="1400" i="0"/>
              <a:t>similar to critical infrastructure as specified by the government regulation and the Crisis Act, in which the term "information" is inserted and refers to information and communication systems. </a:t>
            </a:r>
          </a:p>
          <a:p>
            <a:pPr lvl="0" algn="l"/>
            <a:endParaRPr lang="cs-CZ" sz="1400" b="1" i="0" dirty="0"/>
          </a:p>
          <a:p>
            <a:pPr lvl="0" algn="l"/>
            <a:r>
              <a:rPr lang="en-GB" sz="1400" b="1" i="0"/>
              <a:t>Primary asset</a:t>
            </a:r>
            <a:r>
              <a:rPr lang="en-GB" sz="1400" i="0"/>
              <a:t> - information or service processed or provided by a designated information system (information displayed and archived in TŘIS - technical management information system)</a:t>
            </a:r>
          </a:p>
          <a:p>
            <a:pPr algn="l"/>
            <a:r>
              <a:rPr lang="en-GB" sz="1400" b="1" i="0"/>
              <a:t>Supporting asset</a:t>
            </a:r>
            <a:r>
              <a:rPr lang="en-GB" sz="1400" i="0"/>
              <a:t> - </a:t>
            </a:r>
            <a:r>
              <a:rPr lang="en-GB" sz="1400" b="1" i="0"/>
              <a:t>technical asset, employees and contractors </a:t>
            </a:r>
            <a:r>
              <a:rPr lang="en-GB" sz="1400" i="0"/>
              <a:t>involved in the operation, development, administration or security of the information system (all documentation of the TŘIS including the description of algorithms, IP addresses, etc., application software, as well as all technical resources of the TŘIS including service laptops)</a:t>
            </a:r>
          </a:p>
          <a:p>
            <a:pPr lvl="0" algn="l"/>
            <a:r>
              <a:rPr lang="en-GB" sz="1400" b="1" i="0"/>
              <a:t>Technical asset</a:t>
            </a:r>
            <a:r>
              <a:rPr lang="en-GB" sz="1400" i="0"/>
              <a:t> - technical equipment, communication means and software of the information system (all HW SKŘ - the control and management system)</a:t>
            </a:r>
          </a:p>
        </p:txBody>
      </p:sp>
    </p:spTree>
    <p:extLst>
      <p:ext uri="{BB962C8B-B14F-4D97-AF65-F5344CB8AC3E}">
        <p14:creationId xmlns:p14="http://schemas.microsoft.com/office/powerpoint/2010/main" val="523184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Critical Information Infrastructure (CII) </a:t>
            </a:r>
          </a:p>
        </p:txBody>
      </p:sp>
      <p:sp>
        <p:nvSpPr>
          <p:cNvPr id="3" name="Zástupný symbol pro obsah 2"/>
          <p:cNvSpPr>
            <a:spLocks noGrp="1"/>
          </p:cNvSpPr>
          <p:nvPr>
            <p:ph idx="1"/>
          </p:nvPr>
        </p:nvSpPr>
        <p:spPr>
          <a:xfrm>
            <a:off x="515875" y="1561375"/>
            <a:ext cx="8124888" cy="2226854"/>
          </a:xfrm>
        </p:spPr>
        <p:txBody>
          <a:bodyPr/>
          <a:lstStyle/>
          <a:p>
            <a:pPr marL="285750" indent="-285750">
              <a:buFont typeface="Arial" panose="020B0604020202020204" pitchFamily="34" charset="0"/>
              <a:buChar char="•"/>
            </a:pPr>
            <a:r>
              <a:rPr lang="en-GB" sz="1400" b="1"/>
              <a:t>defined pursuant to Act No. 181/2014 Coll. (Cyber Security Act)</a:t>
            </a:r>
          </a:p>
          <a:p>
            <a:pPr marL="285750" lvl="0" indent="-285750">
              <a:buFont typeface="Arial" panose="020B0604020202020204" pitchFamily="34" charset="0"/>
              <a:buChar char="•"/>
            </a:pPr>
            <a:endParaRPr lang="cs-CZ" sz="1400" dirty="0"/>
          </a:p>
          <a:p>
            <a:pPr marL="285750" lvl="0" indent="-285750">
              <a:buFont typeface="Arial" panose="020B0604020202020204" pitchFamily="34" charset="0"/>
              <a:buChar char="•"/>
            </a:pPr>
            <a:r>
              <a:rPr lang="en-GB" sz="1400"/>
              <a:t>Elements where the disruption of function would have a </a:t>
            </a:r>
            <a:r>
              <a:rPr lang="en-GB" sz="1400" b="1"/>
              <a:t>serious impact on</a:t>
            </a:r>
            <a:r>
              <a:rPr lang="en-GB" sz="1400"/>
              <a:t>, for example, </a:t>
            </a:r>
            <a:r>
              <a:rPr lang="en-GB" sz="1400" b="1"/>
              <a:t>the security of the state</a:t>
            </a:r>
            <a:r>
              <a:rPr lang="en-GB" sz="1400"/>
              <a:t>, the </a:t>
            </a:r>
            <a:r>
              <a:rPr lang="en-GB" sz="1400" b="1"/>
              <a:t>security of basic needs of the population</a:t>
            </a:r>
            <a:r>
              <a:rPr lang="en-GB" sz="1400"/>
              <a:t>, the </a:t>
            </a:r>
            <a:r>
              <a:rPr lang="en-GB" sz="1400" b="1"/>
              <a:t>health of persons </a:t>
            </a:r>
            <a:r>
              <a:rPr lang="en-GB" sz="1400"/>
              <a:t>or on </a:t>
            </a:r>
            <a:r>
              <a:rPr lang="en-GB" sz="1400" b="1"/>
              <a:t>state economy</a:t>
            </a:r>
            <a:r>
              <a:rPr lang="en-GB" sz="1400"/>
              <a:t>.</a:t>
            </a:r>
          </a:p>
          <a:p>
            <a:pPr marL="285750" indent="-285750">
              <a:buFont typeface="Arial" panose="020B0604020202020204" pitchFamily="34" charset="0"/>
              <a:buChar char="•"/>
            </a:pPr>
            <a:endParaRPr lang="cs-CZ" sz="1400" b="1" dirty="0"/>
          </a:p>
          <a:p>
            <a:pPr marL="285750" indent="-285750">
              <a:buFont typeface="Arial" panose="020B0604020202020204" pitchFamily="34" charset="0"/>
              <a:buChar char="•"/>
            </a:pPr>
            <a:r>
              <a:rPr lang="en-GB" sz="1400" b="1"/>
              <a:t>In practice, these are information and communication systems, or ICS/SCADA systems, which are essential for the safe operation of the power plant</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38</a:t>
            </a:fld>
            <a:endParaRPr lang="cs-CZ"/>
          </a:p>
        </p:txBody>
      </p:sp>
      <p:pic>
        <p:nvPicPr>
          <p:cNvPr id="1028" name="Picture 4" descr="Výsledek obrázku pro Industrial Control System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0882" y="3918864"/>
            <a:ext cx="3489882" cy="2096110"/>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506413" y="3945556"/>
            <a:ext cx="4267468" cy="153503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85750" indent="-285750" algn="l" defTabSz="895350" eaLnBrk="1" hangingPunct="1">
              <a:lnSpc>
                <a:spcPts val="2300"/>
              </a:lnSpc>
              <a:spcBef>
                <a:spcPct val="0"/>
              </a:spcBef>
              <a:buClrTx/>
              <a:buSzPct val="120000"/>
              <a:buFont typeface="Arial" panose="020B0604020202020204" pitchFamily="34" charset="0"/>
              <a:buChar char="•"/>
            </a:pPr>
            <a:r>
              <a:rPr lang="en-GB" sz="1400" b="1" i="0">
                <a:latin typeface="Arial CE" panose="020B0604020202020204" pitchFamily="34" charset="0"/>
                <a:cs typeface="Arial CE" panose="020B0604020202020204" pitchFamily="34" charset="0"/>
              </a:rPr>
              <a:t>Each CII element has a designated asset guarantor</a:t>
            </a:r>
            <a:r>
              <a:rPr lang="en-GB" sz="1400" i="0">
                <a:latin typeface="Arial CE" panose="020B0604020202020204" pitchFamily="34" charset="0"/>
                <a:cs typeface="Arial CE" panose="020B0604020202020204" pitchFamily="34" charset="0"/>
              </a:rPr>
              <a:t>. The asset guarantor roles, </a:t>
            </a:r>
            <a:r>
              <a:rPr lang="en-GB" sz="1400" b="1" i="0">
                <a:latin typeface="Arial CE" panose="020B0604020202020204" pitchFamily="34" charset="0"/>
                <a:cs typeface="Arial CE" panose="020B0604020202020204" pitchFamily="34" charset="0"/>
              </a:rPr>
              <a:t>responsibilities</a:t>
            </a:r>
            <a:r>
              <a:rPr lang="en-GB" sz="1400" i="0">
                <a:latin typeface="Arial CE" panose="020B0604020202020204" pitchFamily="34" charset="0"/>
                <a:cs typeface="Arial CE" panose="020B0604020202020204" pitchFamily="34" charset="0"/>
              </a:rPr>
              <a:t> </a:t>
            </a:r>
            <a:r>
              <a:rPr lang="en-GB" sz="1400" b="1" i="0">
                <a:latin typeface="Arial CE" panose="020B0604020202020204" pitchFamily="34" charset="0"/>
                <a:cs typeface="Arial CE" panose="020B0604020202020204" pitchFamily="34" charset="0"/>
              </a:rPr>
              <a:t>and</a:t>
            </a:r>
            <a:r>
              <a:rPr lang="en-GB" sz="1400" i="0">
                <a:latin typeface="Arial CE" panose="020B0604020202020204" pitchFamily="34" charset="0"/>
                <a:cs typeface="Arial CE" panose="020B0604020202020204" pitchFamily="34" charset="0"/>
              </a:rPr>
              <a:t> their </a:t>
            </a:r>
            <a:r>
              <a:rPr lang="en-GB" sz="1400" b="1" i="0">
                <a:latin typeface="Arial CE" panose="020B0604020202020204" pitchFamily="34" charset="0"/>
                <a:cs typeface="Arial CE" panose="020B0604020202020204" pitchFamily="34" charset="0"/>
              </a:rPr>
              <a:t>powers</a:t>
            </a:r>
            <a:r>
              <a:rPr lang="en-GB" sz="1400" i="0">
                <a:latin typeface="Arial CE" panose="020B0604020202020204" pitchFamily="34" charset="0"/>
                <a:cs typeface="Arial CE" panose="020B0604020202020204" pitchFamily="34" charset="0"/>
              </a:rPr>
              <a:t> </a:t>
            </a:r>
            <a:r>
              <a:rPr lang="en-GB" sz="1400" b="1" i="0">
                <a:latin typeface="Arial CE" panose="020B0604020202020204" pitchFamily="34" charset="0"/>
                <a:cs typeface="Arial CE" panose="020B0604020202020204" pitchFamily="34" charset="0"/>
              </a:rPr>
              <a:t>are</a:t>
            </a:r>
            <a:r>
              <a:rPr lang="en-GB" sz="1400" i="0">
                <a:latin typeface="Arial CE" panose="020B0604020202020204" pitchFamily="34" charset="0"/>
                <a:cs typeface="Arial CE" panose="020B0604020202020204" pitchFamily="34" charset="0"/>
              </a:rPr>
              <a:t> </a:t>
            </a:r>
            <a:r>
              <a:rPr lang="en-GB" sz="1400" b="1" i="0">
                <a:latin typeface="Arial CE" panose="020B0604020202020204" pitchFamily="34" charset="0"/>
                <a:cs typeface="Arial CE" panose="020B0604020202020204" pitchFamily="34" charset="0"/>
              </a:rPr>
              <a:t>defined </a:t>
            </a:r>
            <a:r>
              <a:rPr lang="en-GB" sz="1400" i="0">
                <a:latin typeface="Arial CE" panose="020B0604020202020204" pitchFamily="34" charset="0"/>
                <a:cs typeface="Arial CE" panose="020B0604020202020204" pitchFamily="34" charset="0"/>
              </a:rPr>
              <a:t>in the Information and Cyber Security</a:t>
            </a:r>
            <a:r>
              <a:rPr lang="en-GB" sz="1400" b="1" i="0">
                <a:latin typeface="Arial CE" panose="020B0604020202020204" pitchFamily="34" charset="0"/>
                <a:cs typeface="Arial CE" panose="020B0604020202020204" pitchFamily="34" charset="0"/>
              </a:rPr>
              <a:t> Directive </a:t>
            </a:r>
            <a:r>
              <a:rPr lang="en-GB" sz="1400" i="0">
                <a:latin typeface="Arial CE" panose="020B0604020202020204" pitchFamily="34" charset="0"/>
                <a:cs typeface="Arial CE" panose="020B0604020202020204" pitchFamily="34" charset="0"/>
              </a:rPr>
              <a:t>SKČ_SM_0057. </a:t>
            </a:r>
          </a:p>
        </p:txBody>
      </p:sp>
    </p:spTree>
    <p:extLst>
      <p:ext uri="{BB962C8B-B14F-4D97-AF65-F5344CB8AC3E}">
        <p14:creationId xmlns:p14="http://schemas.microsoft.com/office/powerpoint/2010/main" val="27453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7999" y="437652"/>
            <a:ext cx="6872001" cy="846386"/>
          </a:xfrm>
        </p:spPr>
        <p:txBody>
          <a:bodyPr/>
          <a:lstStyle/>
          <a:p>
            <a:r>
              <a:rPr lang="cs-CZ" dirty="0">
                <a:solidFill>
                  <a:schemeClr val="tx1"/>
                </a:solidFill>
              </a:rPr>
              <a:t>Informační a kybernetická bezpečnost </a:t>
            </a:r>
            <a:r>
              <a:rPr lang="cs-CZ" dirty="0"/>
              <a:t>Principy řízení IKB</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3</a:t>
            </a:fld>
            <a:endParaRPr lang="cs-CZ"/>
          </a:p>
        </p:txBody>
      </p:sp>
      <p:sp>
        <p:nvSpPr>
          <p:cNvPr id="5" name="Zástupný symbol pro obsah 2"/>
          <p:cNvSpPr txBox="1">
            <a:spLocks/>
          </p:cNvSpPr>
          <p:nvPr/>
        </p:nvSpPr>
        <p:spPr bwMode="auto">
          <a:xfrm>
            <a:off x="504000" y="1559796"/>
            <a:ext cx="8136000" cy="468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cs-CZ" sz="1400" b="1" i="0" kern="0" dirty="0"/>
              <a:t>Informační a kybernetická bezpečnosti:</a:t>
            </a:r>
          </a:p>
          <a:p>
            <a:pPr marL="285750" indent="-285750">
              <a:buClrTx/>
              <a:buFont typeface="Arial" panose="020B0604020202020204" pitchFamily="34" charset="0"/>
              <a:buChar char="•"/>
            </a:pPr>
            <a:r>
              <a:rPr lang="cs-CZ" sz="1400" b="1" i="0" kern="0" dirty="0"/>
              <a:t>je odpovědnostní každého externího spolupracovníka </a:t>
            </a:r>
            <a:r>
              <a:rPr lang="cs-CZ" sz="1400" i="0" kern="0" dirty="0"/>
              <a:t>s přístupem k informacím společnosti Skupiny ČEZ.</a:t>
            </a:r>
          </a:p>
          <a:p>
            <a:pPr marL="285750" indent="-285750">
              <a:buClrTx/>
              <a:buFont typeface="Arial" panose="020B0604020202020204" pitchFamily="34" charset="0"/>
              <a:buChar char="•"/>
            </a:pPr>
            <a:r>
              <a:rPr lang="cs-CZ" sz="1400" i="0" kern="0" dirty="0"/>
              <a:t>je definována interní řídící dokumentací v procesu A05 (součástí systému řízení SKČ)</a:t>
            </a:r>
          </a:p>
          <a:p>
            <a:pPr>
              <a:buClrTx/>
              <a:buFontTx/>
            </a:pPr>
            <a:endParaRPr lang="cs-CZ" sz="1400" i="0" kern="0" dirty="0"/>
          </a:p>
          <a:p>
            <a:pPr>
              <a:buClrTx/>
            </a:pPr>
            <a:r>
              <a:rPr lang="cs-CZ" sz="1400" i="0" dirty="0"/>
              <a:t>Informační a kybernetická bezpečnost je systém opatření (technických, organizačních, personálních, aj.) pro zajištění atributů informačních aktiv:</a:t>
            </a:r>
          </a:p>
          <a:p>
            <a:pPr marL="285750" indent="-285750">
              <a:buClrTx/>
              <a:buFont typeface="Arial" panose="020B0604020202020204" pitchFamily="34" charset="0"/>
              <a:buChar char="•"/>
            </a:pPr>
            <a:r>
              <a:rPr lang="cs-CZ" sz="1400" b="1" i="0" kern="0" dirty="0"/>
              <a:t>Důvěrnost</a:t>
            </a:r>
            <a:r>
              <a:rPr lang="cs-CZ" sz="1400" i="0" kern="0" dirty="0"/>
              <a:t> – Informace jsou přístupné nebo sděleny pouze těm, kteří jsou k tomu oprávněni. </a:t>
            </a:r>
          </a:p>
          <a:p>
            <a:pPr marL="285750" indent="-285750">
              <a:buClrTx/>
              <a:buFont typeface="Arial" panose="020B0604020202020204" pitchFamily="34" charset="0"/>
              <a:buChar char="•"/>
            </a:pPr>
            <a:r>
              <a:rPr lang="cs-CZ" sz="1400" b="1" i="0" kern="0" dirty="0"/>
              <a:t>Dostupnost</a:t>
            </a:r>
            <a:r>
              <a:rPr lang="cs-CZ" sz="1400" i="0" kern="0" dirty="0"/>
              <a:t> – Informace je pro oprávněné uživatele přístupná v okamžiku její potřeby. </a:t>
            </a:r>
          </a:p>
          <a:p>
            <a:pPr marL="285750" indent="-285750">
              <a:buClrTx/>
              <a:buFont typeface="Arial" panose="020B0604020202020204" pitchFamily="34" charset="0"/>
              <a:buChar char="•"/>
            </a:pPr>
            <a:r>
              <a:rPr lang="cs-CZ" sz="1400" b="1" i="0" kern="0" dirty="0"/>
              <a:t>Integrita</a:t>
            </a:r>
            <a:r>
              <a:rPr lang="cs-CZ" sz="1400" i="0" kern="0" dirty="0"/>
              <a:t> – Informace je správná a úplná. </a:t>
            </a:r>
          </a:p>
          <a:p>
            <a:pPr>
              <a:buClrTx/>
              <a:buFontTx/>
            </a:pPr>
            <a:endParaRPr lang="cs-CZ" sz="1400" i="0" kern="0" dirty="0"/>
          </a:p>
        </p:txBody>
      </p:sp>
    </p:spTree>
    <p:extLst>
      <p:ext uri="{BB962C8B-B14F-4D97-AF65-F5344CB8AC3E}">
        <p14:creationId xmlns:p14="http://schemas.microsoft.com/office/powerpoint/2010/main" val="1515644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Work on CII elements</a:t>
            </a:r>
          </a:p>
        </p:txBody>
      </p:sp>
      <p:sp>
        <p:nvSpPr>
          <p:cNvPr id="3" name="Zástupný symbol pro obsah 2"/>
          <p:cNvSpPr>
            <a:spLocks noGrp="1"/>
          </p:cNvSpPr>
          <p:nvPr>
            <p:ph idx="1"/>
          </p:nvPr>
        </p:nvSpPr>
        <p:spPr>
          <a:xfrm>
            <a:off x="515875" y="1561375"/>
            <a:ext cx="8136000" cy="1597461"/>
          </a:xfrm>
        </p:spPr>
        <p:txBody>
          <a:bodyPr/>
          <a:lstStyle/>
          <a:p>
            <a:pPr marL="285750" indent="-285750">
              <a:buSzPct val="100000"/>
              <a:buFont typeface="Wingdings" panose="05000000000000000000" pitchFamily="2" charset="2"/>
              <a:buChar char="ü"/>
            </a:pPr>
            <a:r>
              <a:rPr lang="en-GB"/>
              <a:t>I'm aware that I'm working on a facility with the highest security classification</a:t>
            </a:r>
          </a:p>
          <a:p>
            <a:pPr marL="285750" indent="-285750">
              <a:buSzPct val="100000"/>
              <a:buFont typeface="Wingdings" panose="05000000000000000000" pitchFamily="2" charset="2"/>
              <a:buChar char="ü"/>
            </a:pPr>
            <a:r>
              <a:rPr lang="en-GB"/>
              <a:t>I pay special attention to information and cyber security</a:t>
            </a:r>
          </a:p>
          <a:p>
            <a:pPr marL="285750" indent="-285750">
              <a:buSzPct val="100000"/>
              <a:buFont typeface="Wingdings" panose="05000000000000000000" pitchFamily="2" charset="2"/>
              <a:buChar char="ü"/>
            </a:pPr>
            <a:r>
              <a:rPr lang="en-GB"/>
              <a:t>I strictly adhere to management documentation and work procedures</a:t>
            </a:r>
          </a:p>
          <a:p>
            <a:pPr marL="285750" indent="-285750">
              <a:buSzPct val="100000"/>
              <a:buFont typeface="Wingdings" panose="05000000000000000000" pitchFamily="2" charset="2"/>
              <a:buChar char="ü"/>
            </a:pPr>
            <a:r>
              <a:rPr lang="en-GB"/>
              <a:t>I report security events and incidents through the appropriate communication channels</a:t>
            </a:r>
          </a:p>
          <a:p>
            <a:pPr marL="285750" indent="-285750">
              <a:buFont typeface="Wingdings" panose="05000000000000000000" pitchFamily="2" charset="2"/>
              <a:buChar char="ü"/>
            </a:pPr>
            <a:endParaRPr lang="cs-CZ" dirty="0"/>
          </a:p>
          <a:p>
            <a:pPr marL="285750" indent="-285750">
              <a:buFont typeface="Wingdings" panose="05000000000000000000" pitchFamily="2" charset="2"/>
              <a:buChar char="ü"/>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39</a:t>
            </a:fld>
            <a:endParaRPr lang="cs-CZ"/>
          </a:p>
        </p:txBody>
      </p:sp>
      <p:pic>
        <p:nvPicPr>
          <p:cNvPr id="7" name="Picture 2" descr="Výsledek obrázku pro nuclear power pla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9889" y="3491345"/>
            <a:ext cx="4173683" cy="2782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3137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solidFill>
                  <a:schemeClr val="tx1"/>
                </a:solidFill>
              </a:rPr>
              <a:t>Information and Cyber Security</a:t>
            </a:r>
            <a:br>
              <a:rPr lang="en-GB"/>
            </a:br>
            <a:r>
              <a:rPr lang="en-GB">
                <a:solidFill>
                  <a:schemeClr val="accent2"/>
                </a:solidFill>
              </a:rPr>
              <a:t>security requirements for suppliers</a:t>
            </a:r>
          </a:p>
        </p:txBody>
      </p:sp>
      <p:sp>
        <p:nvSpPr>
          <p:cNvPr id="4" name="Zástupný symbol pro obsah 2"/>
          <p:cNvSpPr>
            <a:spLocks noGrp="1"/>
          </p:cNvSpPr>
          <p:nvPr>
            <p:ph idx="1"/>
          </p:nvPr>
        </p:nvSpPr>
        <p:spPr>
          <a:xfrm>
            <a:off x="506413" y="1469048"/>
            <a:ext cx="8134350" cy="4913957"/>
          </a:xfrm>
        </p:spPr>
        <p:txBody>
          <a:bodyPr/>
          <a:lstStyle/>
          <a:p>
            <a:r>
              <a:rPr lang="en-GB" dirty="0"/>
              <a:t>A meeting was held with CN - enforcement of security requirements for suppliers according to Standard SKČ_ST_0027:</a:t>
            </a:r>
          </a:p>
          <a:p>
            <a:endParaRPr lang="cs-CZ" dirty="0"/>
          </a:p>
          <a:p>
            <a:pPr marL="285750" indent="-285750">
              <a:buClr>
                <a:schemeClr val="accent2"/>
              </a:buClr>
              <a:buFont typeface="Arial" panose="020B0604020202020204" pitchFamily="34" charset="0"/>
              <a:buChar char="•"/>
            </a:pPr>
            <a:r>
              <a:rPr lang="en-GB" dirty="0"/>
              <a:t>VP H - Security requirements for critical information infrastructure deliveries</a:t>
            </a:r>
          </a:p>
          <a:p>
            <a:pPr marL="285750" indent="-285750">
              <a:buClr>
                <a:schemeClr val="accent2"/>
              </a:buClr>
              <a:buFont typeface="Arial" panose="020B0604020202020204" pitchFamily="34" charset="0"/>
              <a:buChar char="•"/>
            </a:pPr>
            <a:r>
              <a:rPr lang="en-GB" dirty="0"/>
              <a:t>VP A - Security requirements for the deliveries of standard systems and technologies</a:t>
            </a:r>
          </a:p>
          <a:p>
            <a:pPr marL="285750" indent="-285750">
              <a:buClr>
                <a:schemeClr val="accent2"/>
              </a:buClr>
              <a:buFont typeface="Arial" panose="020B0604020202020204" pitchFamily="34" charset="0"/>
              <a:buChar char="•"/>
            </a:pPr>
            <a:r>
              <a:rPr lang="en-GB" dirty="0"/>
              <a:t>VP G - List of supplier and service provider requirements for maintenance contracts</a:t>
            </a:r>
          </a:p>
          <a:p>
            <a:pPr lvl="0"/>
            <a:r>
              <a:rPr lang="en-GB" dirty="0"/>
              <a:t>VP should be part of the contract with the supplier</a:t>
            </a:r>
          </a:p>
          <a:p>
            <a:pPr lvl="0"/>
            <a:r>
              <a:rPr lang="en-GB" dirty="0"/>
              <a:t>The resolution of the correct attachment is at the discretion of the purchase requester</a:t>
            </a:r>
          </a:p>
          <a:p>
            <a:pPr lvl="0">
              <a:buFont typeface="Arial" panose="020B0604020202020204" pitchFamily="34" charset="0"/>
              <a:buChar char="•"/>
            </a:pPr>
            <a:endParaRPr lang="cs-CZ" dirty="0"/>
          </a:p>
          <a:p>
            <a:pPr lvl="0"/>
            <a:r>
              <a:rPr lang="en-GB" b="1" dirty="0"/>
              <a:t>Supplier training</a:t>
            </a:r>
          </a:p>
          <a:p>
            <a:pPr marL="285750" lvl="1" indent="-285750">
              <a:buClr>
                <a:schemeClr val="accent2"/>
              </a:buClr>
              <a:buFont typeface="Arial" panose="020B0604020202020204" pitchFamily="34" charset="0"/>
              <a:buChar char="•"/>
            </a:pPr>
            <a:r>
              <a:rPr lang="en-GB" dirty="0"/>
              <a:t>VP I (SKČ_ST_0027) – CYBEX rules</a:t>
            </a:r>
          </a:p>
          <a:p>
            <a:pPr marL="285750" lvl="1" indent="-285750">
              <a:buClr>
                <a:schemeClr val="accent2"/>
              </a:buClr>
              <a:buFont typeface="Arial" panose="020B0604020202020204" pitchFamily="34" charset="0"/>
              <a:buChar char="•"/>
            </a:pPr>
            <a:r>
              <a:rPr lang="en-GB" dirty="0"/>
              <a:t>As part of initial and recurrent training (for employees and managers)</a:t>
            </a:r>
          </a:p>
          <a:p>
            <a:pPr lvl="0"/>
            <a:endParaRPr lang="cs-CZ" dirty="0"/>
          </a:p>
          <a:p>
            <a:pPr lvl="0"/>
            <a:r>
              <a:rPr lang="en-GB" b="1" dirty="0"/>
              <a:t>Supplier audit</a:t>
            </a:r>
          </a:p>
          <a:p>
            <a:pPr marL="285750" lvl="1" indent="-285750">
              <a:buClr>
                <a:schemeClr val="accent2"/>
              </a:buClr>
              <a:buFont typeface="Arial" panose="020B0604020202020204" pitchFamily="34" charset="0"/>
              <a:buChar char="•"/>
            </a:pPr>
            <a:r>
              <a:rPr lang="en-GB" dirty="0"/>
              <a:t>According to VP A and H, ČEZ has the right to audit IKB at the supplier, securing thereof is the responsibility of the Asset Guarantor, IKB cooperates</a:t>
            </a:r>
          </a:p>
          <a:p>
            <a:pPr marL="192088" lvl="3" indent="0">
              <a:buSzPct val="100000"/>
            </a:pPr>
            <a:r>
              <a:rPr lang="en-GB" b="1" dirty="0"/>
              <a:t> </a:t>
            </a:r>
          </a:p>
        </p:txBody>
      </p:sp>
      <p:sp>
        <p:nvSpPr>
          <p:cNvPr id="5" name="Zástupný symbol pro číslo snímku 3"/>
          <p:cNvSpPr>
            <a:spLocks noGrp="1"/>
          </p:cNvSpPr>
          <p:nvPr>
            <p:ph type="sldNum" sz="quarter" idx="10"/>
          </p:nvPr>
        </p:nvSpPr>
        <p:spPr/>
        <p:txBody>
          <a:bodyPr/>
          <a:lstStyle/>
          <a:p>
            <a:fld id="{569EC6D3-E5AC-407E-ABD5-BD9CA53279C2}" type="slidenum">
              <a:rPr lang="cs-CZ" smtClean="0">
                <a:solidFill>
                  <a:prstClr val="white"/>
                </a:solidFill>
              </a:rPr>
              <a:pPr/>
              <a:t>40</a:t>
            </a:fld>
            <a:endParaRPr lang="cs-CZ">
              <a:solidFill>
                <a:prstClr val="white"/>
              </a:solidFill>
            </a:endParaRPr>
          </a:p>
        </p:txBody>
      </p:sp>
    </p:spTree>
    <p:extLst>
      <p:ext uri="{BB962C8B-B14F-4D97-AF65-F5344CB8AC3E}">
        <p14:creationId xmlns:p14="http://schemas.microsoft.com/office/powerpoint/2010/main" val="1909344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Passwords</a:t>
            </a:r>
          </a:p>
        </p:txBody>
      </p:sp>
      <p:sp>
        <p:nvSpPr>
          <p:cNvPr id="3" name="Zástupný symbol pro obsah 2"/>
          <p:cNvSpPr>
            <a:spLocks noGrp="1"/>
          </p:cNvSpPr>
          <p:nvPr>
            <p:ph idx="1"/>
          </p:nvPr>
        </p:nvSpPr>
        <p:spPr>
          <a:xfrm>
            <a:off x="508825" y="1558025"/>
            <a:ext cx="8136000" cy="5056532"/>
          </a:xfrm>
        </p:spPr>
        <p:txBody>
          <a:bodyPr/>
          <a:lstStyle/>
          <a:p>
            <a:pPr algn="ctr"/>
            <a:r>
              <a:rPr lang="en-GB" b="1"/>
              <a:t>"We've been using passwords since the beginning of time (computers)"</a:t>
            </a:r>
          </a:p>
          <a:p>
            <a:pPr lvl="0">
              <a:spcBef>
                <a:spcPts val="1200"/>
              </a:spcBef>
            </a:pPr>
            <a:r>
              <a:rPr lang="en-GB" b="1">
                <a:solidFill>
                  <a:srgbClr val="000000"/>
                </a:solidFill>
              </a:rPr>
              <a:t>Basic rules:</a:t>
            </a:r>
          </a:p>
          <a:p>
            <a:pPr marL="639763" lvl="3" indent="-285750">
              <a:buFont typeface="Arial" panose="020B0604020202020204" pitchFamily="34" charset="0"/>
              <a:buChar char="•"/>
            </a:pPr>
            <a:r>
              <a:rPr lang="en-GB">
                <a:solidFill>
                  <a:srgbClr val="000000"/>
                </a:solidFill>
              </a:rPr>
              <a:t>Keep passwords secret and change them at any sign of possible compromise </a:t>
            </a:r>
          </a:p>
          <a:p>
            <a:pPr marL="639763" lvl="3" indent="-285750">
              <a:buFont typeface="Arial" panose="020B0604020202020204" pitchFamily="34" charset="0"/>
              <a:buChar char="•"/>
            </a:pPr>
            <a:r>
              <a:rPr lang="en-GB">
                <a:solidFill>
                  <a:srgbClr val="000000"/>
                </a:solidFill>
              </a:rPr>
              <a:t>Change passwords at regular intervals and avoid reusing or repeating original passwords</a:t>
            </a:r>
          </a:p>
          <a:p>
            <a:pPr marL="639763" lvl="3" indent="-285750">
              <a:buFont typeface="Arial" panose="020B0604020202020204" pitchFamily="34" charset="0"/>
              <a:buChar char="•"/>
            </a:pPr>
            <a:r>
              <a:rPr lang="en-GB">
                <a:solidFill>
                  <a:srgbClr val="000000"/>
                </a:solidFill>
              </a:rPr>
              <a:t>Do not write down passwords on paper or in files</a:t>
            </a:r>
          </a:p>
          <a:p>
            <a:pPr marL="639763" lvl="3" indent="-285750">
              <a:buFont typeface="Arial" panose="020B0604020202020204" pitchFamily="34" charset="0"/>
              <a:buChar char="•"/>
            </a:pPr>
            <a:r>
              <a:rPr lang="en-GB">
                <a:solidFill>
                  <a:srgbClr val="000000"/>
                </a:solidFill>
              </a:rPr>
              <a:t>Do not use the same password for different services</a:t>
            </a:r>
          </a:p>
          <a:p>
            <a:endParaRPr lang="cs-CZ" sz="1400" b="1" dirty="0"/>
          </a:p>
          <a:p>
            <a:endParaRPr lang="cs-CZ" sz="1400" b="1"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41</a:t>
            </a:fld>
            <a:endParaRPr lang="cs-CZ"/>
          </a:p>
        </p:txBody>
      </p:sp>
      <p:sp>
        <p:nvSpPr>
          <p:cNvPr id="5" name="TextovéPole 4"/>
          <p:cNvSpPr txBox="1"/>
          <p:nvPr/>
        </p:nvSpPr>
        <p:spPr>
          <a:xfrm>
            <a:off x="659506" y="6020238"/>
            <a:ext cx="7956468" cy="400110"/>
          </a:xfrm>
          <a:prstGeom prst="rect">
            <a:avLst/>
          </a:prstGeom>
          <a:noFill/>
        </p:spPr>
        <p:txBody>
          <a:bodyPr wrap="square" rtlCol="0">
            <a:spAutoFit/>
          </a:bodyPr>
          <a:lstStyle/>
          <a:p>
            <a:r>
              <a:rPr lang="en-GB" sz="2000" b="1" i="0">
                <a:solidFill>
                  <a:schemeClr val="accent2"/>
                </a:solidFill>
              </a:rPr>
              <a:t>Never share your password with anyone</a:t>
            </a:r>
          </a:p>
        </p:txBody>
      </p:sp>
      <p:pic>
        <p:nvPicPr>
          <p:cNvPr id="6" name="Picture 2" descr="Výsledek obrázku pro password">
            <a:extLst>
              <a:ext uri="{FF2B5EF4-FFF2-40B4-BE49-F238E27FC236}">
                <a16:creationId xmlns:a16="http://schemas.microsoft.com/office/drawing/2014/main" id="{A95FD3C5-6F18-4A02-884B-4B6CD2A9E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8877" y="4053090"/>
            <a:ext cx="3424242" cy="1928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471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0" y="437652"/>
            <a:ext cx="7382700" cy="846386"/>
          </a:xfrm>
        </p:spPr>
        <p:txBody>
          <a:bodyPr/>
          <a:lstStyle/>
          <a:p>
            <a:r>
              <a:rPr lang="en-GB">
                <a:solidFill>
                  <a:schemeClr val="tx1"/>
                </a:solidFill>
              </a:rPr>
              <a:t>Information and Cyber Security</a:t>
            </a:r>
            <a:br>
              <a:rPr lang="en-GB"/>
            </a:br>
            <a:r>
              <a:rPr lang="en-GB">
                <a:solidFill>
                  <a:schemeClr val="accent2"/>
                </a:solidFill>
              </a:rPr>
              <a:t>Password complexity</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42</a:t>
            </a:fld>
            <a:endParaRPr lang="cs-CZ"/>
          </a:p>
        </p:txBody>
      </p:sp>
      <p:sp>
        <p:nvSpPr>
          <p:cNvPr id="6" name="Zástupný symbol pro obsah 5"/>
          <p:cNvSpPr>
            <a:spLocks noGrp="1"/>
          </p:cNvSpPr>
          <p:nvPr>
            <p:ph idx="1"/>
          </p:nvPr>
        </p:nvSpPr>
        <p:spPr>
          <a:xfrm>
            <a:off x="460375" y="1573665"/>
            <a:ext cx="8132763" cy="4680000"/>
          </a:xfrm>
        </p:spPr>
        <p:txBody>
          <a:bodyPr/>
          <a:lstStyle/>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p:txBody>
      </p:sp>
      <p:sp>
        <p:nvSpPr>
          <p:cNvPr id="7" name="AutoShape 6" descr="Image result for HTTP VS HTTP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ovéPole 7"/>
          <p:cNvSpPr txBox="1"/>
          <p:nvPr/>
        </p:nvSpPr>
        <p:spPr>
          <a:xfrm>
            <a:off x="521302" y="1496189"/>
            <a:ext cx="8119462" cy="3293209"/>
          </a:xfrm>
          <a:prstGeom prst="rect">
            <a:avLst/>
          </a:prstGeom>
          <a:noFill/>
        </p:spPr>
        <p:txBody>
          <a:bodyPr wrap="square" rtlCol="0">
            <a:spAutoFit/>
          </a:bodyPr>
          <a:lstStyle/>
          <a:p>
            <a:pPr algn="l"/>
            <a:endParaRPr lang="cs-CZ" sz="1600" i="0" dirty="0"/>
          </a:p>
          <a:p>
            <a:pPr algn="l"/>
            <a:endParaRPr lang="cs-CZ" sz="1600" i="0" dirty="0"/>
          </a:p>
          <a:p>
            <a:pPr algn="l"/>
            <a:endParaRPr lang="cs-CZ" sz="1600" i="0" dirty="0"/>
          </a:p>
          <a:p>
            <a:pPr algn="l"/>
            <a:endParaRPr lang="cs-CZ" sz="1600" i="0" dirty="0"/>
          </a:p>
          <a:p>
            <a:pPr algn="l"/>
            <a:endParaRPr lang="cs-CZ" sz="1600" i="0" dirty="0"/>
          </a:p>
          <a:p>
            <a:pPr algn="l"/>
            <a:endParaRPr lang="cs-CZ" sz="1600" i="0" dirty="0"/>
          </a:p>
          <a:p>
            <a:pPr marL="285750" indent="-285750" algn="l">
              <a:buFont typeface="Arial" panose="020B0604020202020204" pitchFamily="34" charset="0"/>
              <a:buChar char="•"/>
            </a:pPr>
            <a:r>
              <a:rPr lang="en-GB" sz="1600" i="0"/>
              <a:t>The </a:t>
            </a:r>
            <a:r>
              <a:rPr lang="en-GB" sz="1600" b="1"/>
              <a:t>longer</a:t>
            </a:r>
            <a:r>
              <a:rPr lang="en-GB" sz="1600" i="0"/>
              <a:t> or </a:t>
            </a:r>
            <a:r>
              <a:rPr lang="en-GB" sz="1600" b="1"/>
              <a:t>more complex</a:t>
            </a:r>
            <a:r>
              <a:rPr lang="en-GB" sz="1600" i="0"/>
              <a:t> the password, the </a:t>
            </a:r>
            <a:r>
              <a:rPr lang="en-GB" sz="1600" b="1"/>
              <a:t>more secure</a:t>
            </a:r>
            <a:r>
              <a:rPr lang="en-GB" sz="1600" i="0"/>
              <a:t> from brute force discovery</a:t>
            </a:r>
          </a:p>
          <a:p>
            <a:pPr marL="285750" indent="-285750" algn="l">
              <a:buFont typeface="Arial" panose="020B0604020202020204" pitchFamily="34" charset="0"/>
              <a:buChar char="•"/>
            </a:pPr>
            <a:r>
              <a:rPr lang="en-GB" sz="1600" i="0"/>
              <a:t>You can test the strength of your password at </a:t>
            </a:r>
            <a:r>
              <a:rPr lang="en-GB" sz="1600" b="1">
                <a:solidFill>
                  <a:srgbClr val="0070C0"/>
                </a:solidFill>
              </a:rPr>
              <a:t>https://howsecureismypassword.net</a:t>
            </a:r>
          </a:p>
          <a:p>
            <a:pPr marL="285750" indent="-285750" algn="l">
              <a:buFont typeface="Arial" panose="020B0604020202020204" pitchFamily="34" charset="0"/>
              <a:buChar char="•"/>
            </a:pPr>
            <a:r>
              <a:rPr lang="en-GB" sz="1600" i="0"/>
              <a:t>A simple change can achieve greater security</a:t>
            </a:r>
          </a:p>
        </p:txBody>
      </p:sp>
      <p:sp>
        <p:nvSpPr>
          <p:cNvPr id="9" name="TextovéPole 8"/>
          <p:cNvSpPr txBox="1"/>
          <p:nvPr/>
        </p:nvSpPr>
        <p:spPr>
          <a:xfrm>
            <a:off x="3229350" y="4879998"/>
            <a:ext cx="1275906" cy="338554"/>
          </a:xfrm>
          <a:prstGeom prst="rect">
            <a:avLst/>
          </a:prstGeom>
          <a:noFill/>
        </p:spPr>
        <p:txBody>
          <a:bodyPr wrap="square" rtlCol="0">
            <a:spAutoFit/>
          </a:bodyPr>
          <a:lstStyle/>
          <a:p>
            <a:pPr algn="r"/>
            <a:r>
              <a:rPr lang="en-GB" sz="1600" i="0"/>
              <a:t>mojepivo</a:t>
            </a:r>
          </a:p>
        </p:txBody>
      </p:sp>
      <p:sp>
        <p:nvSpPr>
          <p:cNvPr id="10" name="TextovéPole 9"/>
          <p:cNvSpPr txBox="1"/>
          <p:nvPr/>
        </p:nvSpPr>
        <p:spPr>
          <a:xfrm>
            <a:off x="3229351" y="5195800"/>
            <a:ext cx="1275906" cy="338554"/>
          </a:xfrm>
          <a:prstGeom prst="rect">
            <a:avLst/>
          </a:prstGeom>
          <a:noFill/>
        </p:spPr>
        <p:txBody>
          <a:bodyPr wrap="square" rtlCol="0">
            <a:spAutoFit/>
          </a:bodyPr>
          <a:lstStyle/>
          <a:p>
            <a:pPr algn="r"/>
            <a:r>
              <a:rPr lang="en-GB" sz="1600" i="0"/>
              <a:t>mojePivo</a:t>
            </a:r>
          </a:p>
        </p:txBody>
      </p:sp>
      <p:sp>
        <p:nvSpPr>
          <p:cNvPr id="11" name="TextovéPole 10"/>
          <p:cNvSpPr txBox="1"/>
          <p:nvPr/>
        </p:nvSpPr>
        <p:spPr>
          <a:xfrm>
            <a:off x="3075671" y="5508299"/>
            <a:ext cx="1429585" cy="338554"/>
          </a:xfrm>
          <a:prstGeom prst="rect">
            <a:avLst/>
          </a:prstGeom>
          <a:noFill/>
        </p:spPr>
        <p:txBody>
          <a:bodyPr wrap="square" rtlCol="0">
            <a:spAutoFit/>
          </a:bodyPr>
          <a:lstStyle/>
          <a:p>
            <a:pPr algn="r"/>
            <a:r>
              <a:rPr lang="en-GB" sz="1600" i="0"/>
              <a:t>moje5Pivo</a:t>
            </a:r>
          </a:p>
        </p:txBody>
      </p:sp>
      <p:sp>
        <p:nvSpPr>
          <p:cNvPr id="12" name="TextovéPole 11"/>
          <p:cNvSpPr txBox="1"/>
          <p:nvPr/>
        </p:nvSpPr>
        <p:spPr>
          <a:xfrm>
            <a:off x="2954249" y="5820372"/>
            <a:ext cx="1551008" cy="338554"/>
          </a:xfrm>
          <a:prstGeom prst="rect">
            <a:avLst/>
          </a:prstGeom>
          <a:noFill/>
        </p:spPr>
        <p:txBody>
          <a:bodyPr wrap="square" rtlCol="0">
            <a:spAutoFit/>
          </a:bodyPr>
          <a:lstStyle/>
          <a:p>
            <a:pPr algn="r"/>
            <a:r>
              <a:rPr lang="en-GB" sz="1600" i="0"/>
              <a:t>moje5Pivo@</a:t>
            </a:r>
          </a:p>
        </p:txBody>
      </p:sp>
      <p:sp>
        <p:nvSpPr>
          <p:cNvPr id="13" name="TextovéPole 12"/>
          <p:cNvSpPr txBox="1"/>
          <p:nvPr/>
        </p:nvSpPr>
        <p:spPr>
          <a:xfrm>
            <a:off x="4668306" y="4879997"/>
            <a:ext cx="1481034" cy="338554"/>
          </a:xfrm>
          <a:prstGeom prst="rect">
            <a:avLst/>
          </a:prstGeom>
          <a:noFill/>
        </p:spPr>
        <p:txBody>
          <a:bodyPr wrap="square" rtlCol="0">
            <a:spAutoFit/>
          </a:bodyPr>
          <a:lstStyle/>
          <a:p>
            <a:pPr algn="l"/>
            <a:r>
              <a:rPr lang="en-GB" sz="1600" b="1" i="0" dirty="0">
                <a:solidFill>
                  <a:srgbClr val="FF0000"/>
                </a:solidFill>
              </a:rPr>
              <a:t>5 seconds</a:t>
            </a:r>
          </a:p>
        </p:txBody>
      </p:sp>
      <p:sp>
        <p:nvSpPr>
          <p:cNvPr id="14" name="TextovéPole 13"/>
          <p:cNvSpPr txBox="1"/>
          <p:nvPr/>
        </p:nvSpPr>
        <p:spPr>
          <a:xfrm>
            <a:off x="4668306" y="5196226"/>
            <a:ext cx="1323625" cy="338554"/>
          </a:xfrm>
          <a:prstGeom prst="rect">
            <a:avLst/>
          </a:prstGeom>
          <a:noFill/>
        </p:spPr>
        <p:txBody>
          <a:bodyPr wrap="square" rtlCol="0">
            <a:spAutoFit/>
          </a:bodyPr>
          <a:lstStyle/>
          <a:p>
            <a:pPr algn="l"/>
            <a:r>
              <a:rPr lang="en-GB" sz="1600" b="1" i="0" dirty="0">
                <a:solidFill>
                  <a:srgbClr val="FF0000"/>
                </a:solidFill>
              </a:rPr>
              <a:t>42 minutes</a:t>
            </a:r>
          </a:p>
        </p:txBody>
      </p:sp>
      <p:sp>
        <p:nvSpPr>
          <p:cNvPr id="15" name="TextovéPole 14"/>
          <p:cNvSpPr txBox="1"/>
          <p:nvPr/>
        </p:nvSpPr>
        <p:spPr>
          <a:xfrm>
            <a:off x="4668307" y="5508299"/>
            <a:ext cx="1126814" cy="338554"/>
          </a:xfrm>
          <a:prstGeom prst="rect">
            <a:avLst/>
          </a:prstGeom>
          <a:noFill/>
        </p:spPr>
        <p:txBody>
          <a:bodyPr wrap="square" rtlCol="0">
            <a:spAutoFit/>
          </a:bodyPr>
          <a:lstStyle/>
          <a:p>
            <a:pPr algn="l"/>
            <a:r>
              <a:rPr lang="en-GB" sz="1600" b="1" i="0">
                <a:solidFill>
                  <a:srgbClr val="0070C0"/>
                </a:solidFill>
              </a:rPr>
              <a:t>4 days</a:t>
            </a:r>
          </a:p>
        </p:txBody>
      </p:sp>
      <p:sp>
        <p:nvSpPr>
          <p:cNvPr id="16" name="TextovéPole 15"/>
          <p:cNvSpPr txBox="1"/>
          <p:nvPr/>
        </p:nvSpPr>
        <p:spPr>
          <a:xfrm>
            <a:off x="4668306" y="5807267"/>
            <a:ext cx="1481033" cy="338554"/>
          </a:xfrm>
          <a:prstGeom prst="rect">
            <a:avLst/>
          </a:prstGeom>
          <a:noFill/>
        </p:spPr>
        <p:txBody>
          <a:bodyPr wrap="square" rtlCol="0">
            <a:spAutoFit/>
          </a:bodyPr>
          <a:lstStyle/>
          <a:p>
            <a:pPr algn="l"/>
            <a:r>
              <a:rPr lang="en-GB" sz="1600" b="1" i="0" dirty="0">
                <a:solidFill>
                  <a:srgbClr val="00B050"/>
                </a:solidFill>
              </a:rPr>
              <a:t>6 years</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070" y="1596111"/>
            <a:ext cx="2839861" cy="1924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720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164477-952B-452D-BC4A-3C464042323B}"/>
              </a:ext>
            </a:extLst>
          </p:cNvPr>
          <p:cNvSpPr>
            <a:spLocks noGrp="1"/>
          </p:cNvSpPr>
          <p:nvPr>
            <p:ph type="title"/>
          </p:nvPr>
        </p:nvSpPr>
        <p:spPr>
          <a:xfrm>
            <a:off x="504001" y="437652"/>
            <a:ext cx="6876000" cy="814582"/>
          </a:xfrm>
        </p:spPr>
        <p:txBody>
          <a:bodyPr/>
          <a:lstStyle/>
          <a:p>
            <a:r>
              <a:rPr lang="en-GB">
                <a:solidFill>
                  <a:schemeClr val="tx1"/>
                </a:solidFill>
              </a:rPr>
              <a:t>Information and Cyber Security</a:t>
            </a:r>
            <a:br>
              <a:rPr lang="en-GB"/>
            </a:br>
            <a:r>
              <a:rPr lang="en-GB">
                <a:solidFill>
                  <a:schemeClr val="accent2"/>
                </a:solidFill>
              </a:rPr>
              <a:t>how long it takes to crack a password</a:t>
            </a:r>
          </a:p>
        </p:txBody>
      </p:sp>
      <p:sp>
        <p:nvSpPr>
          <p:cNvPr id="3" name="Zástupný symbol pro obsah 2">
            <a:extLst>
              <a:ext uri="{FF2B5EF4-FFF2-40B4-BE49-F238E27FC236}">
                <a16:creationId xmlns:a16="http://schemas.microsoft.com/office/drawing/2014/main" id="{03A5B32C-E43F-4F5A-9E5B-E7D413391656}"/>
              </a:ext>
            </a:extLst>
          </p:cNvPr>
          <p:cNvSpPr>
            <a:spLocks noGrp="1"/>
          </p:cNvSpPr>
          <p:nvPr>
            <p:ph idx="1"/>
          </p:nvPr>
        </p:nvSpPr>
        <p:spPr/>
        <p:txBody>
          <a:bodyPr/>
          <a:lstStyle/>
          <a:p>
            <a:r>
              <a:rPr lang="en-GB" b="1"/>
              <a:t>The complexity of the password is given by: </a:t>
            </a:r>
            <a:r>
              <a:rPr lang="en-GB"/>
              <a:t>	</a:t>
            </a:r>
          </a:p>
          <a:p>
            <a:pPr marL="285750" indent="-285750">
              <a:buFont typeface="Arial" panose="020B0604020202020204" pitchFamily="34" charset="0"/>
              <a:buChar char="•"/>
            </a:pPr>
            <a:r>
              <a:rPr lang="en-GB"/>
              <a:t>Amount of characters</a:t>
            </a:r>
          </a:p>
          <a:p>
            <a:pPr marL="285750" indent="-285750">
              <a:buFont typeface="Arial" panose="020B0604020202020204" pitchFamily="34" charset="0"/>
              <a:buChar char="•"/>
            </a:pPr>
            <a:r>
              <a:rPr lang="en-GB"/>
              <a:t>Use of numbers</a:t>
            </a:r>
          </a:p>
          <a:p>
            <a:pPr marL="285750" indent="-285750">
              <a:buFont typeface="Arial" panose="020B0604020202020204" pitchFamily="34" charset="0"/>
              <a:buChar char="•"/>
            </a:pPr>
            <a:r>
              <a:rPr lang="en-GB"/>
              <a:t>Use of special characters</a:t>
            </a:r>
          </a:p>
          <a:p>
            <a:endParaRPr lang="cs-CZ" dirty="0"/>
          </a:p>
        </p:txBody>
      </p:sp>
      <p:sp>
        <p:nvSpPr>
          <p:cNvPr id="4" name="Zástupný symbol pro číslo snímku 3">
            <a:extLst>
              <a:ext uri="{FF2B5EF4-FFF2-40B4-BE49-F238E27FC236}">
                <a16:creationId xmlns:a16="http://schemas.microsoft.com/office/drawing/2014/main" id="{559356A0-F457-4C2F-8994-F658E8F911AF}"/>
              </a:ext>
            </a:extLst>
          </p:cNvPr>
          <p:cNvSpPr>
            <a:spLocks noGrp="1"/>
          </p:cNvSpPr>
          <p:nvPr>
            <p:ph type="sldNum" sz="quarter" idx="10"/>
          </p:nvPr>
        </p:nvSpPr>
        <p:spPr/>
        <p:txBody>
          <a:bodyPr/>
          <a:lstStyle/>
          <a:p>
            <a:fld id="{569EC6D3-E5AC-407E-ABD5-BD9CA53279C2}" type="slidenum">
              <a:rPr lang="cs-CZ" smtClean="0"/>
              <a:pPr/>
              <a:t>43</a:t>
            </a:fld>
            <a:endParaRPr lang="cs-CZ"/>
          </a:p>
        </p:txBody>
      </p:sp>
      <p:pic>
        <p:nvPicPr>
          <p:cNvPr id="6" name="Picture 5">
            <a:extLst>
              <a:ext uri="{FF2B5EF4-FFF2-40B4-BE49-F238E27FC236}">
                <a16:creationId xmlns:a16="http://schemas.microsoft.com/office/drawing/2014/main" id="{37A27937-3BB8-44EA-AD94-D0EE59B48521}"/>
              </a:ext>
            </a:extLst>
          </p:cNvPr>
          <p:cNvPicPr>
            <a:picLocks noChangeAspect="1"/>
          </p:cNvPicPr>
          <p:nvPr/>
        </p:nvPicPr>
        <p:blipFill>
          <a:blip r:embed="rId2"/>
          <a:stretch>
            <a:fillRect/>
          </a:stretch>
        </p:blipFill>
        <p:spPr>
          <a:xfrm>
            <a:off x="508759" y="3429000"/>
            <a:ext cx="8132004" cy="2368644"/>
          </a:xfrm>
          <a:prstGeom prst="rect">
            <a:avLst/>
          </a:prstGeom>
        </p:spPr>
      </p:pic>
    </p:spTree>
    <p:extLst>
      <p:ext uri="{BB962C8B-B14F-4D97-AF65-F5344CB8AC3E}">
        <p14:creationId xmlns:p14="http://schemas.microsoft.com/office/powerpoint/2010/main" val="2944182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Malware - overview and ransomware</a:t>
            </a:r>
          </a:p>
        </p:txBody>
      </p:sp>
      <p:sp>
        <p:nvSpPr>
          <p:cNvPr id="3" name="Zástupný symbol pro obsah 2"/>
          <p:cNvSpPr>
            <a:spLocks noGrp="1"/>
          </p:cNvSpPr>
          <p:nvPr>
            <p:ph idx="1"/>
          </p:nvPr>
        </p:nvSpPr>
        <p:spPr>
          <a:xfrm>
            <a:off x="515875" y="1557446"/>
            <a:ext cx="8136000" cy="4680000"/>
          </a:xfrm>
        </p:spPr>
        <p:txBody>
          <a:bodyPr/>
          <a:lstStyle/>
          <a:p>
            <a:r>
              <a:rPr lang="en-GB" sz="1400" b="1"/>
              <a:t>Malware</a:t>
            </a:r>
            <a:r>
              <a:rPr lang="en-GB" sz="1400"/>
              <a:t> (short for malicious software) is a type of software designed to give an attacker secret access to your device. </a:t>
            </a:r>
          </a:p>
          <a:p>
            <a:r>
              <a:rPr lang="en-GB" sz="1400"/>
              <a:t>An aggregated term malware includes: </a:t>
            </a:r>
            <a:r>
              <a:rPr lang="en-GB" sz="1400" b="1"/>
              <a:t>ransomware, computer viruses, Trojan horses, spyware</a:t>
            </a:r>
            <a:r>
              <a:rPr lang="en-GB" sz="1400"/>
              <a:t> or </a:t>
            </a:r>
            <a:r>
              <a:rPr lang="en-GB" sz="1400" b="1"/>
              <a:t>adware</a:t>
            </a:r>
            <a:r>
              <a:rPr lang="en-GB" sz="1400"/>
              <a:t> </a:t>
            </a:r>
          </a:p>
          <a:p>
            <a:r>
              <a:rPr lang="en-GB" sz="1400"/>
              <a:t>Malware uses various techniques to spread. Most often it is phishing and social engineering</a:t>
            </a:r>
          </a:p>
          <a:p>
            <a:endParaRPr lang="cs-CZ" sz="1400" dirty="0"/>
          </a:p>
          <a:p>
            <a:r>
              <a:rPr lang="en-GB" sz="1400" b="1"/>
              <a:t>Ransomware - </a:t>
            </a:r>
            <a:r>
              <a:rPr lang="en-GB" sz="1400"/>
              <a:t>currently the most common threat</a:t>
            </a:r>
          </a:p>
          <a:p>
            <a:pPr marL="285750" indent="-285750">
              <a:buFont typeface="Arial" panose="020B0604020202020204" pitchFamily="34" charset="0"/>
              <a:buChar char="•"/>
            </a:pPr>
            <a:r>
              <a:rPr lang="en-GB" sz="1400"/>
              <a:t>prevents access to the infected computer by encrypting files on the PC/NB</a:t>
            </a:r>
          </a:p>
          <a:p>
            <a:pPr marL="285750" indent="-285750">
              <a:buFont typeface="Arial" panose="020B0604020202020204" pitchFamily="34" charset="0"/>
              <a:buChar char="•"/>
            </a:pPr>
            <a:r>
              <a:rPr lang="en-GB" sz="1400"/>
              <a:t>usually requires payment of a ransom</a:t>
            </a:r>
          </a:p>
          <a:p>
            <a:pPr marL="285750" indent="-285750">
              <a:buFont typeface="Arial" panose="020B0604020202020204" pitchFamily="34" charset="0"/>
              <a:buChar char="•"/>
            </a:pPr>
            <a:r>
              <a:rPr lang="en-GB" sz="1400"/>
              <a:t>encrypts files on the hard drive (documents, photos, etc.) or just locks the system and uses a threatening message to force the user to pay. </a:t>
            </a:r>
          </a:p>
          <a:p>
            <a:pPr hangingPunct="0"/>
            <a:endParaRPr lang="cs-CZ" sz="1400" u="sng" dirty="0"/>
          </a:p>
          <a:p>
            <a:pPr hangingPunct="0"/>
            <a:r>
              <a:rPr lang="en-GB" sz="1400" u="sng"/>
              <a:t>What to do if I find out that my computer has been infected:</a:t>
            </a:r>
          </a:p>
          <a:p>
            <a:pPr lvl="0" hangingPunct="0"/>
            <a:r>
              <a:rPr lang="en-GB" sz="1400" b="1"/>
              <a:t>Never pay!! The likelihood that your data will be recovered is minimal and by paying you are supporting new attacks of this type.</a:t>
            </a:r>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44</a:t>
            </a:fld>
            <a:endParaRPr lang="cs-CZ"/>
          </a:p>
        </p:txBody>
      </p:sp>
    </p:spTree>
    <p:extLst>
      <p:ext uri="{BB962C8B-B14F-4D97-AF65-F5344CB8AC3E}">
        <p14:creationId xmlns:p14="http://schemas.microsoft.com/office/powerpoint/2010/main" val="10070721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797462"/>
          </a:xfrm>
        </p:spPr>
        <p:txBody>
          <a:bodyPr/>
          <a:lstStyle/>
          <a:p>
            <a:r>
              <a:rPr lang="en-GB" dirty="0">
                <a:solidFill>
                  <a:schemeClr val="tx1"/>
                </a:solidFill>
              </a:rPr>
              <a:t>Information and Cyber Security</a:t>
            </a:r>
            <a:br>
              <a:rPr lang="en-GB" dirty="0"/>
            </a:br>
            <a:r>
              <a:rPr lang="en-GB" sz="2000" dirty="0"/>
              <a:t>Malware - social engineering and phishing</a:t>
            </a:r>
          </a:p>
        </p:txBody>
      </p:sp>
      <p:sp>
        <p:nvSpPr>
          <p:cNvPr id="3" name="Zástupný symbol pro obsah 2"/>
          <p:cNvSpPr>
            <a:spLocks noGrp="1"/>
          </p:cNvSpPr>
          <p:nvPr>
            <p:ph idx="1"/>
          </p:nvPr>
        </p:nvSpPr>
        <p:spPr>
          <a:xfrm>
            <a:off x="515875" y="1550571"/>
            <a:ext cx="8136000" cy="4952775"/>
          </a:xfrm>
        </p:spPr>
        <p:txBody>
          <a:bodyPr/>
          <a:lstStyle/>
          <a:p>
            <a:pPr hangingPunct="0"/>
            <a:r>
              <a:rPr lang="en-GB" sz="1400" b="1"/>
              <a:t>Social Engineering</a:t>
            </a:r>
          </a:p>
          <a:p>
            <a:pPr algn="ctr" hangingPunct="0">
              <a:spcBef>
                <a:spcPts val="600"/>
              </a:spcBef>
              <a:spcAft>
                <a:spcPts val="600"/>
              </a:spcAft>
            </a:pPr>
            <a:r>
              <a:rPr lang="en-GB" sz="1400" b="1" i="1">
                <a:solidFill>
                  <a:schemeClr val="accent2"/>
                </a:solidFill>
              </a:rPr>
              <a:t>"The weakest link in any security solution is the human being." </a:t>
            </a:r>
          </a:p>
          <a:p>
            <a:pPr hangingPunct="0"/>
            <a:r>
              <a:rPr lang="en-GB" sz="1400"/>
              <a:t>A </a:t>
            </a:r>
            <a:r>
              <a:rPr lang="en-GB" sz="1400" b="1"/>
              <a:t>method of manipulating people </a:t>
            </a:r>
            <a:r>
              <a:rPr lang="en-GB" sz="1400"/>
              <a:t>in order to perform a certain action or obtain certain information. Social engineering </a:t>
            </a:r>
            <a:r>
              <a:rPr lang="en-GB" sz="1400" b="1"/>
              <a:t>techniques</a:t>
            </a:r>
            <a:r>
              <a:rPr lang="en-GB" sz="1400"/>
              <a:t> </a:t>
            </a:r>
            <a:r>
              <a:rPr lang="en-GB" sz="1400" b="1"/>
              <a:t>rely on</a:t>
            </a:r>
            <a:r>
              <a:rPr lang="en-GB" sz="1400"/>
              <a:t> </a:t>
            </a:r>
            <a:r>
              <a:rPr lang="en-GB" sz="1400" b="1"/>
              <a:t>curiosity, greed, fear or human envy</a:t>
            </a:r>
            <a:r>
              <a:rPr lang="en-GB" sz="1400"/>
              <a:t>. </a:t>
            </a:r>
          </a:p>
          <a:p>
            <a:pPr hangingPunct="0"/>
            <a:endParaRPr lang="cs-CZ" sz="1400" dirty="0"/>
          </a:p>
          <a:p>
            <a:pPr hangingPunct="0"/>
            <a:r>
              <a:rPr lang="en-GB" sz="1400" b="1"/>
              <a:t>Phishing</a:t>
            </a:r>
            <a:r>
              <a:rPr lang="en-GB" sz="1400"/>
              <a:t> is the most common social engineering technique.</a:t>
            </a:r>
          </a:p>
          <a:p>
            <a:pPr hangingPunct="0"/>
            <a:r>
              <a:rPr lang="en-GB" sz="1400"/>
              <a:t>It is mainly used in email communication to obtain sensitive data (passwords, credit card numbers, etc.) Phishing messages look like messages from trusted organisations (colleague, bank, PayPal).</a:t>
            </a:r>
          </a:p>
          <a:p>
            <a:pPr hangingPunct="0"/>
            <a:endParaRPr lang="cs-CZ" sz="1400" b="1" dirty="0"/>
          </a:p>
          <a:p>
            <a:pPr hangingPunct="0"/>
            <a:r>
              <a:rPr lang="en-GB" sz="1400" b="1"/>
              <a:t>Protection against phishing:</a:t>
            </a:r>
          </a:p>
          <a:p>
            <a:pPr marL="285750" indent="-285750" hangingPunct="0">
              <a:buFont typeface="Arial" panose="020B0604020202020204" pitchFamily="34" charset="0"/>
              <a:buChar char="•"/>
            </a:pPr>
            <a:r>
              <a:rPr lang="en-GB" sz="1400"/>
              <a:t>The basic rule is to check the sender and check the links</a:t>
            </a:r>
          </a:p>
          <a:p>
            <a:pPr marL="285750" indent="-285750" hangingPunct="0">
              <a:buFont typeface="Arial" panose="020B0604020202020204" pitchFamily="34" charset="0"/>
              <a:buChar char="•"/>
            </a:pPr>
            <a:r>
              <a:rPr lang="en-GB" sz="1400"/>
              <a:t>Do not share your passwords and sensitive information with anyone - over the phone, in person or via email</a:t>
            </a:r>
          </a:p>
          <a:p>
            <a:pPr marL="285750" indent="-285750" hangingPunct="0">
              <a:buFont typeface="Arial" panose="020B0604020202020204" pitchFamily="34" charset="0"/>
              <a:buChar char="•"/>
            </a:pPr>
            <a:r>
              <a:rPr lang="en-GB" sz="1400"/>
              <a:t>Check that the URL of the pages you visit is correct (e.g. wrong letter in the URL or different domain (.com instead of .cz)</a:t>
            </a:r>
          </a:p>
          <a:p>
            <a:pPr marL="285750" indent="-285750" hangingPunct="0">
              <a:buFont typeface="Arial" panose="020B0604020202020204" pitchFamily="34" charset="0"/>
              <a:buChar char="•"/>
            </a:pPr>
            <a:r>
              <a:rPr lang="en-GB" sz="1400"/>
              <a:t>Observe the rules of working with email safely</a:t>
            </a:r>
          </a:p>
          <a:p>
            <a:pPr hangingPunct="0"/>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45</a:t>
            </a:fld>
            <a:endParaRPr lang="cs-CZ"/>
          </a:p>
        </p:txBody>
      </p:sp>
    </p:spTree>
    <p:extLst>
      <p:ext uri="{BB962C8B-B14F-4D97-AF65-F5344CB8AC3E}">
        <p14:creationId xmlns:p14="http://schemas.microsoft.com/office/powerpoint/2010/main" val="2496991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Email - basic information</a:t>
            </a:r>
          </a:p>
        </p:txBody>
      </p:sp>
      <p:sp>
        <p:nvSpPr>
          <p:cNvPr id="3" name="Zástupný symbol pro obsah 2"/>
          <p:cNvSpPr>
            <a:spLocks noGrp="1"/>
          </p:cNvSpPr>
          <p:nvPr>
            <p:ph idx="1"/>
          </p:nvPr>
        </p:nvSpPr>
        <p:spPr>
          <a:xfrm>
            <a:off x="504000" y="1559796"/>
            <a:ext cx="8136000" cy="4714004"/>
          </a:xfrm>
        </p:spPr>
        <p:txBody>
          <a:bodyPr/>
          <a:lstStyle/>
          <a:p>
            <a:r>
              <a:rPr lang="en-GB" sz="1200" b="1" dirty="0"/>
              <a:t>Email is the most used means of communication within a company nowadays. </a:t>
            </a:r>
          </a:p>
          <a:p>
            <a:endParaRPr lang="cs-CZ" sz="1200" dirty="0"/>
          </a:p>
          <a:p>
            <a:r>
              <a:rPr lang="en-GB" sz="1200" b="1" dirty="0"/>
              <a:t>To keep your email as secure as possible, we recommend that you should observe the following principles:</a:t>
            </a:r>
          </a:p>
          <a:p>
            <a:pPr marL="285750" lvl="0" indent="-285750" hangingPunct="0">
              <a:buFont typeface="Arial" panose="020B0604020202020204" pitchFamily="34" charset="0"/>
              <a:buChar char="•"/>
            </a:pPr>
            <a:r>
              <a:rPr lang="en-GB" sz="1200" dirty="0"/>
              <a:t>Do not open unsolicited, unknown and potentially dangerous attachments.</a:t>
            </a:r>
          </a:p>
          <a:p>
            <a:pPr marL="285750" lvl="0" indent="-285750" hangingPunct="0">
              <a:buFont typeface="Arial" panose="020B0604020202020204" pitchFamily="34" charset="0"/>
              <a:buChar char="•"/>
            </a:pPr>
            <a:r>
              <a:rPr lang="en-GB" sz="1200" dirty="0"/>
              <a:t>Do not misuse email to send unsolicited messages within the company or externally.</a:t>
            </a:r>
          </a:p>
          <a:p>
            <a:pPr marL="285750" lvl="0" indent="-285750" hangingPunct="0">
              <a:buFont typeface="Arial" panose="020B0604020202020204" pitchFamily="34" charset="0"/>
              <a:buChar char="•"/>
            </a:pPr>
            <a:r>
              <a:rPr lang="en-GB" sz="1200" dirty="0"/>
              <a:t>Do not use email to register for various discussion fora or web services unless it is directly related to their job.</a:t>
            </a:r>
          </a:p>
          <a:p>
            <a:pPr marL="285750" lvl="0" indent="-285750" hangingPunct="0">
              <a:buFont typeface="Arial" panose="020B0604020202020204" pitchFamily="34" charset="0"/>
              <a:buChar char="•"/>
            </a:pPr>
            <a:r>
              <a:rPr lang="en-GB" sz="1200" dirty="0"/>
              <a:t>Do not respond to unsolicited mail (spam). Forward unsolicited mail to </a:t>
            </a:r>
            <a:r>
              <a:rPr lang="en-GB" sz="1200" i="1" dirty="0"/>
              <a:t>spam@cez.cz.</a:t>
            </a:r>
          </a:p>
          <a:p>
            <a:pPr marL="285750" lvl="0" indent="-285750" hangingPunct="0">
              <a:buFont typeface="Arial" panose="020B0604020202020204" pitchFamily="34" charset="0"/>
              <a:buChar char="•"/>
            </a:pPr>
            <a:r>
              <a:rPr lang="en-GB" sz="1200" dirty="0"/>
              <a:t>Do not send out mass or chain emails.</a:t>
            </a:r>
          </a:p>
          <a:p>
            <a:pPr marL="285750" lvl="0" indent="-285750" hangingPunct="0">
              <a:buFont typeface="Arial" panose="020B0604020202020204" pitchFamily="34" charset="0"/>
              <a:buChar char="•"/>
            </a:pPr>
            <a:r>
              <a:rPr lang="en-GB" sz="1200" dirty="0"/>
              <a:t>Do not email sensitive or otherwise confidential information, use email encryption if necessary.</a:t>
            </a:r>
          </a:p>
          <a:p>
            <a:endParaRPr lang="cs-CZ" sz="1200" dirty="0"/>
          </a:p>
          <a:p>
            <a:r>
              <a:rPr lang="en-GB" sz="1200" b="1" dirty="0"/>
              <a:t>Electronic signature and email encryption</a:t>
            </a:r>
          </a:p>
          <a:p>
            <a:pPr marL="285750" indent="-285750" hangingPunct="0">
              <a:buFont typeface="Arial" panose="020B0604020202020204" pitchFamily="34" charset="0"/>
              <a:buChar char="•"/>
            </a:pPr>
            <a:r>
              <a:rPr lang="en-GB" sz="1200" dirty="0"/>
              <a:t>An electronic signature is a means of verifying the identity of the sender in the anonymous world of the Internet. </a:t>
            </a:r>
          </a:p>
          <a:p>
            <a:pPr marL="285750" indent="-285750" hangingPunct="0">
              <a:buFont typeface="Arial" panose="020B0604020202020204" pitchFamily="34" charset="0"/>
              <a:buChar char="•"/>
            </a:pPr>
            <a:r>
              <a:rPr lang="en-GB" sz="1200" dirty="0"/>
              <a:t>Encryption is one of the ways you can greatly increase the security of your email. It is possible to encrypt the entire email or only the attachment sent.</a:t>
            </a:r>
          </a:p>
          <a:p>
            <a:pPr marL="285750" indent="-285750">
              <a:buFont typeface="Arial" panose="020B0604020202020204" pitchFamily="34" charset="0"/>
              <a:buChar char="•"/>
            </a:pPr>
            <a:r>
              <a:rPr lang="en-GB" sz="1200" dirty="0"/>
              <a:t>For e-signature and encryption of emails, it is necessary to have a certificate issued. </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46</a:t>
            </a:fld>
            <a:endParaRPr lang="cs-CZ"/>
          </a:p>
        </p:txBody>
      </p:sp>
    </p:spTree>
    <p:extLst>
      <p:ext uri="{BB962C8B-B14F-4D97-AF65-F5344CB8AC3E}">
        <p14:creationId xmlns:p14="http://schemas.microsoft.com/office/powerpoint/2010/main" val="1568125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the Internet</a:t>
            </a:r>
          </a:p>
        </p:txBody>
      </p:sp>
      <p:sp>
        <p:nvSpPr>
          <p:cNvPr id="3" name="Zástupný symbol pro obsah 2"/>
          <p:cNvSpPr>
            <a:spLocks noGrp="1"/>
          </p:cNvSpPr>
          <p:nvPr>
            <p:ph idx="1"/>
          </p:nvPr>
        </p:nvSpPr>
        <p:spPr>
          <a:xfrm>
            <a:off x="504000" y="1559796"/>
            <a:ext cx="8136000" cy="4714004"/>
          </a:xfrm>
        </p:spPr>
        <p:txBody>
          <a:bodyPr/>
          <a:lstStyle/>
          <a:p>
            <a:pPr hangingPunct="0"/>
            <a:r>
              <a:rPr lang="en-GB" sz="1400" b="1"/>
              <a:t>For proper and safe operation, you should observe the following principles:</a:t>
            </a:r>
          </a:p>
          <a:p>
            <a:pPr hangingPunct="0"/>
            <a:endParaRPr lang="cs-CZ" sz="1400" b="1" dirty="0"/>
          </a:p>
          <a:p>
            <a:pPr marL="285750" lvl="0" indent="-285750" hangingPunct="0">
              <a:buFont typeface="Arial" panose="020B0604020202020204" pitchFamily="34" charset="0"/>
              <a:buChar char="•"/>
            </a:pPr>
            <a:r>
              <a:rPr lang="en-GB" sz="1400" b="1"/>
              <a:t>Do not visit unsafe websites </a:t>
            </a:r>
            <a:r>
              <a:rPr lang="en-GB" sz="1400"/>
              <a:t>(pornography, cracking, hacking, warez, drugs, violence, ...)</a:t>
            </a:r>
          </a:p>
          <a:p>
            <a:pPr marL="285750" indent="-285750">
              <a:buFont typeface="Arial" panose="020B0604020202020204" pitchFamily="34" charset="0"/>
              <a:buChar char="•"/>
            </a:pPr>
            <a:r>
              <a:rPr lang="en-GB" sz="1400" b="1"/>
              <a:t>Do not use automatic password storage </a:t>
            </a:r>
            <a:r>
              <a:rPr lang="en-GB" sz="1400"/>
              <a:t>– these passwords are easy to discover and misuse</a:t>
            </a:r>
          </a:p>
          <a:p>
            <a:pPr marL="285750" lvl="0" indent="-285750" hangingPunct="0">
              <a:buFont typeface="Arial" panose="020B0604020202020204" pitchFamily="34" charset="0"/>
              <a:buChar char="•"/>
            </a:pPr>
            <a:r>
              <a:rPr lang="en-GB" sz="1400" b="1"/>
              <a:t>Do not send confidential data over the Internet </a:t>
            </a:r>
            <a:r>
              <a:rPr lang="en-GB" sz="1400"/>
              <a:t>– if necessary (e.g. payment by card on the Internet), only send when encrypted</a:t>
            </a:r>
          </a:p>
          <a:p>
            <a:pPr marL="285750" lvl="0" indent="-285750" hangingPunct="0">
              <a:buFont typeface="Arial" panose="020B0604020202020204" pitchFamily="34" charset="0"/>
              <a:buChar char="•"/>
            </a:pPr>
            <a:r>
              <a:rPr lang="en-GB" sz="1400" b="1"/>
              <a:t>Do not disclose personal information </a:t>
            </a:r>
            <a:r>
              <a:rPr lang="en-GB" sz="1400"/>
              <a:t>– do not unnecessarily disclose information that is not needed (e.g. during registrations)</a:t>
            </a:r>
          </a:p>
          <a:p>
            <a:pPr marL="285750" lvl="0" indent="-285750" hangingPunct="0">
              <a:buFont typeface="Arial" panose="020B0604020202020204" pitchFamily="34" charset="0"/>
              <a:buChar char="•"/>
            </a:pPr>
            <a:r>
              <a:rPr lang="en-GB" sz="1400" b="1"/>
              <a:t>Update regularly </a:t>
            </a:r>
            <a:r>
              <a:rPr lang="en-GB" sz="1400"/>
              <a:t>– don't delay updates to Windows and other programmes</a:t>
            </a:r>
          </a:p>
          <a:p>
            <a:pPr marL="285750" lvl="0" indent="-285750" fontAlgn="auto">
              <a:buFont typeface="Arial" panose="020B0604020202020204" pitchFamily="34" charset="0"/>
              <a:buChar char="•"/>
            </a:pPr>
            <a:r>
              <a:rPr lang="en-GB" sz="1400" b="1"/>
              <a:t>Don't trust every piece of information you find on the Internet</a:t>
            </a:r>
          </a:p>
          <a:p>
            <a:r>
              <a:rPr lang="en-GB" sz="1100"/>
              <a:t> </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47</a:t>
            </a:fld>
            <a:endParaRPr lang="cs-CZ"/>
          </a:p>
        </p:txBody>
      </p:sp>
    </p:spTree>
    <p:extLst>
      <p:ext uri="{BB962C8B-B14F-4D97-AF65-F5344CB8AC3E}">
        <p14:creationId xmlns:p14="http://schemas.microsoft.com/office/powerpoint/2010/main" val="1984607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797462"/>
          </a:xfrm>
        </p:spPr>
        <p:txBody>
          <a:bodyPr/>
          <a:lstStyle/>
          <a:p>
            <a:r>
              <a:rPr lang="en-GB" dirty="0">
                <a:solidFill>
                  <a:schemeClr val="tx1"/>
                </a:solidFill>
              </a:rPr>
              <a:t>Information and Cyber security I</a:t>
            </a:r>
            <a:br>
              <a:rPr lang="en-GB" dirty="0">
                <a:solidFill>
                  <a:schemeClr val="tx1"/>
                </a:solidFill>
              </a:rPr>
            </a:br>
            <a:r>
              <a:rPr lang="en-GB" sz="2000" dirty="0"/>
              <a:t>data exchange within and outside the company</a:t>
            </a:r>
          </a:p>
        </p:txBody>
      </p:sp>
      <p:sp>
        <p:nvSpPr>
          <p:cNvPr id="3" name="Zástupný symbol pro obsah 2"/>
          <p:cNvSpPr>
            <a:spLocks noGrp="1"/>
          </p:cNvSpPr>
          <p:nvPr>
            <p:ph idx="1"/>
          </p:nvPr>
        </p:nvSpPr>
        <p:spPr/>
        <p:txBody>
          <a:bodyPr/>
          <a:lstStyle/>
          <a:p>
            <a:r>
              <a:rPr lang="en-GB" sz="1400" b="1"/>
              <a:t>We can use the following communication channels to exchange data within the company:</a:t>
            </a:r>
          </a:p>
          <a:p>
            <a:pPr marL="285750" indent="-285750">
              <a:buFont typeface="Arial" panose="020B0604020202020204" pitchFamily="34" charset="0"/>
              <a:buChar char="•"/>
            </a:pPr>
            <a:r>
              <a:rPr lang="en-GB" sz="1400"/>
              <a:t>SharePoint</a:t>
            </a:r>
          </a:p>
          <a:p>
            <a:pPr marL="285750" indent="-285750">
              <a:buFont typeface="Arial" panose="020B0604020202020204" pitchFamily="34" charset="0"/>
              <a:buChar char="•"/>
            </a:pPr>
            <a:r>
              <a:rPr lang="en-GB" sz="1400"/>
              <a:t>SDP (drive U: )</a:t>
            </a:r>
          </a:p>
          <a:p>
            <a:pPr marL="285750" indent="-285750">
              <a:buFont typeface="Arial" panose="020B0604020202020204" pitchFamily="34" charset="0"/>
              <a:buChar char="•"/>
            </a:pPr>
            <a:r>
              <a:rPr lang="en-GB" sz="1400"/>
              <a:t>Email</a:t>
            </a:r>
          </a:p>
          <a:p>
            <a:endParaRPr lang="cs-CZ" sz="1400" dirty="0"/>
          </a:p>
          <a:p>
            <a:endParaRPr lang="cs-CZ" sz="1400" dirty="0"/>
          </a:p>
          <a:p>
            <a:r>
              <a:rPr lang="en-GB" sz="1400" b="1"/>
              <a:t>We can use the following communication channels to exchange data outside the company</a:t>
            </a:r>
            <a:r>
              <a:rPr lang="en-GB" sz="1400"/>
              <a:t>:</a:t>
            </a:r>
          </a:p>
          <a:p>
            <a:pPr marL="285750" indent="-285750">
              <a:buFont typeface="Arial" panose="020B0604020202020204" pitchFamily="34" charset="0"/>
              <a:buChar char="•"/>
            </a:pPr>
            <a:r>
              <a:rPr lang="en-GB" sz="1400"/>
              <a:t>External SharePoint (EDP)</a:t>
            </a:r>
          </a:p>
          <a:p>
            <a:pPr marL="285750" indent="-285750">
              <a:buFont typeface="Arial" panose="020B0604020202020204" pitchFamily="34" charset="0"/>
              <a:buChar char="•"/>
            </a:pPr>
            <a:r>
              <a:rPr lang="en-GB" sz="1400"/>
              <a:t>Email (public and internal confidentiality classifications) and Encrypted Email (protected confidentiality classification)</a:t>
            </a:r>
          </a:p>
          <a:p>
            <a:pPr marL="285750" indent="-285750">
              <a:buFont typeface="Arial" panose="020B0604020202020204" pitchFamily="34" charset="0"/>
              <a:buChar char="•"/>
            </a:pPr>
            <a:r>
              <a:rPr lang="en-GB" sz="1400"/>
              <a:t>Data Box (for official communication with the state administration and regulators)</a:t>
            </a:r>
          </a:p>
          <a:p>
            <a:pPr marL="285750" indent="-285750">
              <a:buFont typeface="Arial" panose="020B0604020202020204" pitchFamily="34" charset="0"/>
              <a:buChar char="•"/>
            </a:pPr>
            <a:r>
              <a:rPr lang="en-GB" sz="1400"/>
              <a:t>Secure email channel (for selected partners(SUJB,NUKIB)</a:t>
            </a:r>
          </a:p>
          <a:p>
            <a:pPr marL="285750" indent="-285750">
              <a:buFont typeface="Arial" panose="020B0604020202020204" pitchFamily="34" charset="0"/>
              <a:buChar char="•"/>
            </a:pPr>
            <a:r>
              <a:rPr lang="en-GB" sz="1400"/>
              <a:t>Information Kiosk</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48</a:t>
            </a:fld>
            <a:endParaRPr lang="cs-CZ"/>
          </a:p>
        </p:txBody>
      </p:sp>
    </p:spTree>
    <p:extLst>
      <p:ext uri="{BB962C8B-B14F-4D97-AF65-F5344CB8AC3E}">
        <p14:creationId xmlns:p14="http://schemas.microsoft.com/office/powerpoint/2010/main" val="341579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7322" y="437652"/>
            <a:ext cx="6882679" cy="814582"/>
          </a:xfrm>
        </p:spPr>
        <p:txBody>
          <a:bodyPr/>
          <a:lstStyle/>
          <a:p>
            <a:r>
              <a:rPr lang="cs-CZ" dirty="0">
                <a:solidFill>
                  <a:schemeClr val="tx1"/>
                </a:solidFill>
              </a:rPr>
              <a:t>Informační a kybernetická bezpečnost </a:t>
            </a:r>
            <a:br>
              <a:rPr lang="cs-CZ" dirty="0"/>
            </a:br>
            <a:r>
              <a:rPr lang="cs-CZ" dirty="0"/>
              <a:t>Co znamená IKB pro mě?</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4</a:t>
            </a:fld>
            <a:endParaRPr lang="cs-CZ"/>
          </a:p>
        </p:txBody>
      </p:sp>
      <p:sp>
        <p:nvSpPr>
          <p:cNvPr id="5" name="Zástupný symbol pro obsah 2"/>
          <p:cNvSpPr txBox="1">
            <a:spLocks/>
          </p:cNvSpPr>
          <p:nvPr/>
        </p:nvSpPr>
        <p:spPr bwMode="auto">
          <a:xfrm>
            <a:off x="504000" y="1559796"/>
            <a:ext cx="8136000" cy="468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pPr>
            <a:r>
              <a:rPr lang="cs-CZ" sz="1400" i="0" dirty="0"/>
              <a:t>Jako externí spolupracovník nesu odpovědnost za to, jak se chovám k informacím a souvisejícím informačním aktivům společnosti Skupiny ČEZ, k nimž získám přístup. </a:t>
            </a:r>
          </a:p>
          <a:p>
            <a:pPr marL="285750" indent="-285750">
              <a:buClrTx/>
              <a:buFont typeface="Arial" panose="020B0604020202020204" pitchFamily="34" charset="0"/>
              <a:buChar char="•"/>
            </a:pPr>
            <a:endParaRPr lang="cs-CZ" sz="1400" b="1" i="0" dirty="0"/>
          </a:p>
          <a:p>
            <a:pPr marL="285750" indent="-285750">
              <a:buClrTx/>
              <a:buFont typeface="Arial" panose="020B0604020202020204" pitchFamily="34" charset="0"/>
              <a:buChar char="•"/>
            </a:pPr>
            <a:r>
              <a:rPr lang="cs-CZ" sz="1400" b="1" i="0" dirty="0"/>
              <a:t>Bezpečné zacházení s informacemi </a:t>
            </a:r>
            <a:r>
              <a:rPr lang="cs-CZ" sz="1400" i="0" dirty="0"/>
              <a:t>v souladu s principy ochrany klasifikace informací</a:t>
            </a:r>
          </a:p>
          <a:p>
            <a:pPr marL="285750" indent="-285750">
              <a:buClrTx/>
              <a:buFont typeface="Arial" panose="020B0604020202020204" pitchFamily="34" charset="0"/>
              <a:buChar char="•"/>
            </a:pPr>
            <a:r>
              <a:rPr lang="cs-CZ" sz="1400" b="1" i="0" dirty="0"/>
              <a:t>Dodržování bezpečnostních zásad </a:t>
            </a:r>
            <a:r>
              <a:rPr lang="cs-CZ" sz="1400" i="0" dirty="0"/>
              <a:t>při užívání služeb a ICT/ICS techniky</a:t>
            </a:r>
          </a:p>
          <a:p>
            <a:pPr marL="285750" indent="-285750">
              <a:buClrTx/>
              <a:buFont typeface="Arial" panose="020B0604020202020204" pitchFamily="34" charset="0"/>
              <a:buChar char="•"/>
            </a:pPr>
            <a:r>
              <a:rPr lang="cs-CZ" sz="1400" b="1" i="0" dirty="0"/>
              <a:t>Udržování povědomí o hrozbách a rizicích </a:t>
            </a:r>
            <a:r>
              <a:rPr lang="cs-CZ" sz="1400" i="0" dirty="0"/>
              <a:t>spojených se zpracováním informací a ICT/ICS technikou</a:t>
            </a:r>
          </a:p>
          <a:p>
            <a:pPr marL="285750" indent="-285750">
              <a:buClrTx/>
              <a:buFont typeface="Arial" panose="020B0604020202020204" pitchFamily="34" charset="0"/>
              <a:buChar char="•"/>
            </a:pPr>
            <a:r>
              <a:rPr lang="cs-CZ" sz="1400" b="1" i="0" dirty="0"/>
              <a:t>Dodržování zásad stanovených řídící dokumentací</a:t>
            </a:r>
            <a:r>
              <a:rPr lang="cs-CZ" sz="1400" i="0" dirty="0"/>
              <a:t>, pracovními či metodickými postupy a pokyny odpovědných zaměstnanců</a:t>
            </a:r>
          </a:p>
          <a:p>
            <a:pPr marL="285750" indent="-285750">
              <a:buClrTx/>
              <a:buFont typeface="Arial" panose="020B0604020202020204" pitchFamily="34" charset="0"/>
              <a:buChar char="•"/>
            </a:pPr>
            <a:r>
              <a:rPr lang="cs-CZ" sz="1400" b="1" i="0" dirty="0"/>
              <a:t>Udržovat v naprosté tajnosti přidělené autentizační informace </a:t>
            </a:r>
            <a:r>
              <a:rPr lang="cs-CZ" sz="1400" i="0" dirty="0"/>
              <a:t>(ID, hesla, karty…)</a:t>
            </a:r>
          </a:p>
          <a:p>
            <a:pPr marL="285750" indent="-285750">
              <a:buClrTx/>
              <a:buFont typeface="Arial" panose="020B0604020202020204" pitchFamily="34" charset="0"/>
              <a:buChar char="•"/>
            </a:pPr>
            <a:endParaRPr lang="cs-CZ" sz="1400" i="0" dirty="0"/>
          </a:p>
          <a:p>
            <a:pPr>
              <a:buClrTx/>
            </a:pPr>
            <a:r>
              <a:rPr lang="cs-CZ" sz="1400" b="1" i="0" dirty="0"/>
              <a:t>Nedodržení zásad </a:t>
            </a:r>
            <a:r>
              <a:rPr lang="cs-CZ" sz="1400" i="0" dirty="0"/>
              <a:t>nebo porušení </a:t>
            </a:r>
            <a:r>
              <a:rPr lang="cs-CZ" sz="1400" b="1" i="0" dirty="0"/>
              <a:t>informační a kybernetické bezpečnosti může být posuzováno jako porušení pracovních povinnosti </a:t>
            </a:r>
            <a:r>
              <a:rPr lang="cs-CZ" sz="1400" i="0" dirty="0"/>
              <a:t>s vyvozením příslušných důsledků, včetně ukončení smluvního vztahu.</a:t>
            </a:r>
          </a:p>
          <a:p>
            <a:pPr marL="285750" indent="-285750">
              <a:buClrTx/>
              <a:buFont typeface="Arial" panose="020B0604020202020204" pitchFamily="34" charset="0"/>
              <a:buChar char="•"/>
            </a:pPr>
            <a:endParaRPr lang="cs-CZ" sz="1400" i="0" dirty="0"/>
          </a:p>
        </p:txBody>
      </p:sp>
    </p:spTree>
    <p:extLst>
      <p:ext uri="{BB962C8B-B14F-4D97-AF65-F5344CB8AC3E}">
        <p14:creationId xmlns:p14="http://schemas.microsoft.com/office/powerpoint/2010/main" val="7592662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520995" y="1913860"/>
            <a:ext cx="5007936" cy="3828227"/>
          </a:xfrm>
          <a:prstGeom prst="rect">
            <a:avLst/>
          </a:prstGeom>
          <a:noFill/>
        </p:spPr>
        <p:txBody>
          <a:bodyPr wrap="square" rtlCol="0">
            <a:spAutoFit/>
          </a:bodyPr>
          <a:lstStyle/>
          <a:p>
            <a:pPr algn="l"/>
            <a:r>
              <a:rPr lang="en-GB" sz="1400" b="1" i="0">
                <a:latin typeface="+mn-lt"/>
              </a:rPr>
              <a:t>Procedure to create a password-protected archive:</a:t>
            </a:r>
          </a:p>
          <a:p>
            <a:pPr marL="342900" indent="-342900" algn="l">
              <a:buClrTx/>
              <a:buFont typeface="+mj-lt"/>
              <a:buAutoNum type="arabicPeriod"/>
            </a:pPr>
            <a:r>
              <a:rPr lang="en-GB" sz="1400" i="0">
                <a:latin typeface="+mn-lt"/>
              </a:rPr>
              <a:t>Select the file or folder</a:t>
            </a:r>
          </a:p>
          <a:p>
            <a:pPr marL="342900" indent="-342900" algn="l">
              <a:buClrTx/>
              <a:buFont typeface="+mj-lt"/>
              <a:buAutoNum type="arabicPeriod"/>
            </a:pPr>
            <a:r>
              <a:rPr lang="en-GB" sz="1400" i="0">
                <a:latin typeface="+mn-lt"/>
              </a:rPr>
              <a:t>In the menu (right button) choose 7-Zip -&gt;Add to archive...</a:t>
            </a:r>
          </a:p>
          <a:p>
            <a:pPr marL="342900" indent="-342900" algn="l">
              <a:buClrTx/>
              <a:buFont typeface="+mj-lt"/>
              <a:buAutoNum type="arabicPeriod"/>
            </a:pPr>
            <a:r>
              <a:rPr lang="en-GB" sz="1400" i="0">
                <a:latin typeface="+mn-lt"/>
              </a:rPr>
              <a:t>Under Encryption, enter the password and repeat the password </a:t>
            </a:r>
          </a:p>
          <a:p>
            <a:pPr marL="342900" indent="-342900" algn="l">
              <a:buClrTx/>
              <a:buFont typeface="+mj-lt"/>
              <a:buAutoNum type="arabicPeriod"/>
            </a:pPr>
            <a:r>
              <a:rPr lang="en-GB" sz="1400" i="0">
                <a:latin typeface="+mn-lt"/>
              </a:rPr>
              <a:t>Encryption method select: AES 256</a:t>
            </a:r>
          </a:p>
          <a:p>
            <a:pPr algn="l"/>
            <a:endParaRPr lang="cs-CZ" i="0" dirty="0">
              <a:latin typeface="+mn-lt"/>
            </a:endParaRPr>
          </a:p>
          <a:p>
            <a:pPr algn="l"/>
            <a:r>
              <a:rPr lang="en-GB" sz="1400" b="1" i="0">
                <a:latin typeface="+mn-lt"/>
              </a:rPr>
              <a:t>A secure password should include:</a:t>
            </a:r>
          </a:p>
          <a:p>
            <a:pPr marL="285750" indent="-285750" algn="l">
              <a:buClrTx/>
              <a:buFont typeface="Arial" panose="020B0604020202020204" pitchFamily="34" charset="0"/>
              <a:buChar char="•"/>
            </a:pPr>
            <a:r>
              <a:rPr lang="en-GB" sz="1400" i="0">
                <a:latin typeface="+mn-lt"/>
              </a:rPr>
              <a:t>At least 20 characters</a:t>
            </a:r>
          </a:p>
          <a:p>
            <a:pPr marL="285750" indent="-285750" algn="l">
              <a:buClrTx/>
              <a:buFont typeface="Arial" panose="020B0604020202020204" pitchFamily="34" charset="0"/>
              <a:buChar char="•"/>
            </a:pPr>
            <a:r>
              <a:rPr lang="en-GB" sz="1400" i="0">
                <a:latin typeface="+mn-lt"/>
              </a:rPr>
              <a:t>Upper and lower case letters</a:t>
            </a:r>
          </a:p>
          <a:p>
            <a:pPr marL="285750" indent="-285750" algn="l">
              <a:buClrTx/>
              <a:buFont typeface="Arial" panose="020B0604020202020204" pitchFamily="34" charset="0"/>
              <a:buChar char="•"/>
            </a:pPr>
            <a:r>
              <a:rPr lang="en-GB" sz="1400" i="0">
                <a:latin typeface="+mn-lt"/>
              </a:rPr>
              <a:t>A special character and number</a:t>
            </a:r>
          </a:p>
          <a:p>
            <a:pPr algn="l"/>
            <a:r>
              <a:rPr lang="en-GB" sz="1400" i="0">
                <a:latin typeface="+mn-lt"/>
              </a:rPr>
              <a:t>You can use an on-line password generator to create a strong password, e.g. https://passwordsgenerator.net/</a:t>
            </a:r>
          </a:p>
        </p:txBody>
      </p:sp>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 I</a:t>
            </a:r>
            <a:br>
              <a:rPr lang="en-GB">
                <a:solidFill>
                  <a:schemeClr val="tx1"/>
                </a:solidFill>
              </a:rPr>
            </a:br>
            <a:r>
              <a:rPr lang="en-GB"/>
              <a:t>How to encrypt a file</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49</a:t>
            </a:fld>
            <a:endParaRPr lang="cs-CZ"/>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28091" y="1913860"/>
            <a:ext cx="3192994" cy="1860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9470" y="4094040"/>
            <a:ext cx="2066065" cy="1679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520995" y="1495430"/>
            <a:ext cx="8144540" cy="307777"/>
          </a:xfrm>
          <a:prstGeom prst="rect">
            <a:avLst/>
          </a:prstGeom>
          <a:noFill/>
        </p:spPr>
        <p:txBody>
          <a:bodyPr wrap="square" rtlCol="0">
            <a:spAutoFit/>
          </a:bodyPr>
          <a:lstStyle/>
          <a:p>
            <a:pPr algn="l"/>
            <a:r>
              <a:rPr lang="en-GB" sz="1400" i="0">
                <a:latin typeface="+mn-lt"/>
              </a:rPr>
              <a:t>The easiest way to encrypt a file is to create a password-protected archive.</a:t>
            </a:r>
          </a:p>
        </p:txBody>
      </p:sp>
      <p:sp>
        <p:nvSpPr>
          <p:cNvPr id="7" name="TextovéPole 6"/>
          <p:cNvSpPr txBox="1"/>
          <p:nvPr/>
        </p:nvSpPr>
        <p:spPr>
          <a:xfrm>
            <a:off x="616688" y="5975498"/>
            <a:ext cx="8123275" cy="523220"/>
          </a:xfrm>
          <a:prstGeom prst="rect">
            <a:avLst/>
          </a:prstGeom>
          <a:noFill/>
        </p:spPr>
        <p:txBody>
          <a:bodyPr wrap="square" rtlCol="0">
            <a:spAutoFit/>
          </a:bodyPr>
          <a:lstStyle/>
          <a:p>
            <a:pPr algn="l"/>
            <a:r>
              <a:rPr lang="en-GB" sz="1400" b="1" i="0">
                <a:latin typeface="+mn-lt"/>
              </a:rPr>
              <a:t>Never send a password with an encrypted file.</a:t>
            </a:r>
            <a:r>
              <a:rPr lang="en-GB" sz="1400" i="0">
                <a:latin typeface="+mn-lt"/>
              </a:rPr>
              <a:t> If you are sending the file via email, send the password by text message, for example</a:t>
            </a:r>
          </a:p>
        </p:txBody>
      </p:sp>
    </p:spTree>
    <p:extLst>
      <p:ext uri="{BB962C8B-B14F-4D97-AF65-F5344CB8AC3E}">
        <p14:creationId xmlns:p14="http://schemas.microsoft.com/office/powerpoint/2010/main" val="2082277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 I</a:t>
            </a:r>
            <a:br>
              <a:rPr lang="en-GB">
                <a:solidFill>
                  <a:schemeClr val="tx1"/>
                </a:solidFill>
              </a:rPr>
            </a:br>
            <a:r>
              <a:rPr lang="en-GB"/>
              <a:t>WIFI</a:t>
            </a:r>
          </a:p>
        </p:txBody>
      </p:sp>
      <p:sp>
        <p:nvSpPr>
          <p:cNvPr id="3" name="Zástupný symbol pro obsah 2"/>
          <p:cNvSpPr>
            <a:spLocks noGrp="1"/>
          </p:cNvSpPr>
          <p:nvPr>
            <p:ph idx="1"/>
          </p:nvPr>
        </p:nvSpPr>
        <p:spPr/>
        <p:txBody>
          <a:bodyPr/>
          <a:lstStyle/>
          <a:p>
            <a:r>
              <a:rPr lang="en-GB"/>
              <a:t>We use several WI-FI networks. Each network has a different use</a:t>
            </a:r>
          </a:p>
          <a:p>
            <a:endParaRPr lang="cs-CZ" b="1" dirty="0"/>
          </a:p>
          <a:p>
            <a:r>
              <a:rPr lang="en-GB" b="1"/>
              <a:t>CEZ_WIFI1 </a:t>
            </a:r>
          </a:p>
          <a:p>
            <a:r>
              <a:rPr lang="en-GB"/>
              <a:t>Network designed for company devices</a:t>
            </a:r>
          </a:p>
          <a:p>
            <a:endParaRPr lang="cs-CZ" dirty="0"/>
          </a:p>
          <a:p>
            <a:r>
              <a:rPr lang="en-GB" b="1"/>
              <a:t>CEZ_WIFI2 </a:t>
            </a:r>
          </a:p>
          <a:p>
            <a:r>
              <a:rPr lang="en-GB"/>
              <a:t>Network designed for private devices of suppliers. You will be required to enter login credentials that you obtain by entering a request in the ServiceDesk</a:t>
            </a:r>
          </a:p>
          <a:p>
            <a:endParaRPr lang="cs-CZ" dirty="0"/>
          </a:p>
          <a:p>
            <a:r>
              <a:rPr lang="en-GB" b="1"/>
              <a:t>CEZ_WIFI3 </a:t>
            </a:r>
          </a:p>
          <a:p>
            <a:r>
              <a:rPr lang="en-GB"/>
              <a:t>Network for the TOP management of ČEZ Group</a:t>
            </a:r>
          </a:p>
          <a:p>
            <a:endParaRPr lang="cs-CZ" dirty="0"/>
          </a:p>
          <a:p>
            <a:r>
              <a:rPr lang="en-GB" b="1"/>
              <a:t>CEZ_OPEN</a:t>
            </a:r>
            <a:r>
              <a:rPr lang="en-GB"/>
              <a:t> </a:t>
            </a:r>
          </a:p>
          <a:p>
            <a:r>
              <a:rPr lang="en-GB"/>
              <a:t>Open WIFI for visitors or external persons. </a:t>
            </a:r>
          </a:p>
          <a:p>
            <a:r>
              <a:rPr lang="en-GB"/>
              <a:t>Maximum speed of 512 Kbps and session time-out of 8 hours. </a:t>
            </a:r>
          </a:p>
          <a:p>
            <a:r>
              <a:rPr lang="en-GB"/>
              <a:t>Web portal login</a:t>
            </a:r>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50</a:t>
            </a:fld>
            <a:endParaRPr lang="cs-CZ"/>
          </a:p>
        </p:txBody>
      </p:sp>
    </p:spTree>
    <p:extLst>
      <p:ext uri="{BB962C8B-B14F-4D97-AF65-F5344CB8AC3E}">
        <p14:creationId xmlns:p14="http://schemas.microsoft.com/office/powerpoint/2010/main" val="19445218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797462"/>
          </a:xfrm>
        </p:spPr>
        <p:txBody>
          <a:bodyPr/>
          <a:lstStyle/>
          <a:p>
            <a:r>
              <a:rPr lang="en-GB" dirty="0">
                <a:solidFill>
                  <a:schemeClr val="tx1"/>
                </a:solidFill>
              </a:rPr>
              <a:t>Information and Cyber Security </a:t>
            </a:r>
            <a:br>
              <a:rPr lang="en-GB" dirty="0"/>
            </a:br>
            <a:r>
              <a:rPr lang="en-GB" sz="2000" dirty="0"/>
              <a:t>Internet blocking and network monitoring</a:t>
            </a:r>
          </a:p>
        </p:txBody>
      </p:sp>
      <p:sp>
        <p:nvSpPr>
          <p:cNvPr id="3" name="Zástupný symbol pro obsah 2"/>
          <p:cNvSpPr>
            <a:spLocks noGrp="1"/>
          </p:cNvSpPr>
          <p:nvPr>
            <p:ph idx="1"/>
          </p:nvPr>
        </p:nvSpPr>
        <p:spPr/>
        <p:txBody>
          <a:bodyPr/>
          <a:lstStyle/>
          <a:p>
            <a:r>
              <a:rPr lang="en-GB"/>
              <a:t>Access to unsafe sites is blocked from company computers. </a:t>
            </a:r>
          </a:p>
          <a:p>
            <a:endParaRPr lang="cs-CZ" dirty="0"/>
          </a:p>
          <a:p>
            <a:r>
              <a:rPr lang="en-GB"/>
              <a:t>In order to protect our network, information about access to these sites is recorded.</a:t>
            </a:r>
          </a:p>
          <a:p>
            <a:endParaRPr lang="cs-CZ" dirty="0"/>
          </a:p>
          <a:p>
            <a:r>
              <a:rPr lang="en-GB"/>
              <a:t>The most common are gambling, pornography or warez sites</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51</a:t>
            </a:fld>
            <a:endParaRPr lang="cs-CZ"/>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645" y="3166586"/>
            <a:ext cx="7031555" cy="3265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55275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Backup</a:t>
            </a:r>
          </a:p>
        </p:txBody>
      </p:sp>
      <p:sp>
        <p:nvSpPr>
          <p:cNvPr id="3" name="Zástupný symbol pro obsah 2"/>
          <p:cNvSpPr>
            <a:spLocks noGrp="1"/>
          </p:cNvSpPr>
          <p:nvPr>
            <p:ph idx="1"/>
          </p:nvPr>
        </p:nvSpPr>
        <p:spPr>
          <a:xfrm>
            <a:off x="515875" y="1561375"/>
            <a:ext cx="8136000" cy="4680000"/>
          </a:xfrm>
        </p:spPr>
        <p:txBody>
          <a:bodyPr/>
          <a:lstStyle/>
          <a:p>
            <a:pPr hangingPunct="0"/>
            <a:r>
              <a:rPr lang="en-GB" sz="1400"/>
              <a:t>Backup is the best protection against ransomware, human error (accidentally deleted file) or damage to IT equipment (HDD damage). However, there is no need to back up all files.</a:t>
            </a:r>
          </a:p>
          <a:p>
            <a:pPr hangingPunct="0"/>
            <a:endParaRPr lang="cs-CZ" sz="1400" dirty="0"/>
          </a:p>
          <a:p>
            <a:pPr hangingPunct="0"/>
            <a:r>
              <a:rPr lang="en-GB" sz="1400" b="1"/>
              <a:t>What to back up:</a:t>
            </a:r>
          </a:p>
          <a:p>
            <a:pPr marL="285750" indent="-285750" hangingPunct="0">
              <a:buFont typeface="Arial" panose="020B0604020202020204" pitchFamily="34" charset="0"/>
              <a:buChar char="•"/>
            </a:pPr>
            <a:r>
              <a:rPr lang="en-GB" sz="1400"/>
              <a:t>Back up data that is important; it would take a disproportionate amount of time or not be possible to recreate it. </a:t>
            </a:r>
          </a:p>
          <a:p>
            <a:pPr marL="285750" indent="-285750" hangingPunct="0">
              <a:buFont typeface="Arial" panose="020B0604020202020204" pitchFamily="34" charset="0"/>
              <a:buChar char="•"/>
            </a:pPr>
            <a:r>
              <a:rPr lang="en-GB" sz="1400"/>
              <a:t>Data that if lost or damaged would cause significant complications for you, jeopardizing task deadlines or financial penalties for your employer or you personally. </a:t>
            </a:r>
          </a:p>
          <a:p>
            <a:endParaRPr lang="cs-CZ" sz="1400" b="1"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52</a:t>
            </a:fld>
            <a:endParaRPr lang="cs-CZ"/>
          </a:p>
        </p:txBody>
      </p:sp>
      <p:sp>
        <p:nvSpPr>
          <p:cNvPr id="6" name="Zástupný symbol pro obsah 2"/>
          <p:cNvSpPr txBox="1">
            <a:spLocks/>
          </p:cNvSpPr>
          <p:nvPr/>
        </p:nvSpPr>
        <p:spPr bwMode="auto">
          <a:xfrm>
            <a:off x="4572000" y="4195615"/>
            <a:ext cx="4068762" cy="206267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en-GB" sz="1400" b="1" i="0">
                <a:solidFill>
                  <a:srgbClr val="FF0000"/>
                </a:solidFill>
              </a:rPr>
              <a:t>Where not to back up:</a:t>
            </a:r>
          </a:p>
          <a:p>
            <a:pPr marL="285750" indent="-285750" hangingPunct="0">
              <a:buClrTx/>
              <a:buFont typeface="Arial" panose="020B0604020202020204" pitchFamily="34" charset="0"/>
              <a:buChar char="•"/>
            </a:pPr>
            <a:r>
              <a:rPr lang="en-GB" sz="1400" i="0"/>
              <a:t>private email (gmail, seznam, etc.),</a:t>
            </a:r>
          </a:p>
          <a:p>
            <a:pPr marL="285750" indent="-285750" hangingPunct="0">
              <a:buClrTx/>
              <a:buFont typeface="Arial" panose="020B0604020202020204" pitchFamily="34" charset="0"/>
              <a:buChar char="•"/>
            </a:pPr>
            <a:r>
              <a:rPr lang="en-GB" sz="1400" i="0"/>
              <a:t>public repositories (uloz.to, leteckaposta.cz and others),</a:t>
            </a:r>
          </a:p>
          <a:p>
            <a:pPr marL="285750" indent="-285750" hangingPunct="0">
              <a:buClrTx/>
              <a:buFont typeface="Arial" panose="020B0604020202020204" pitchFamily="34" charset="0"/>
              <a:buChar char="•"/>
            </a:pPr>
            <a:r>
              <a:rPr lang="en-GB" sz="1400" i="0"/>
              <a:t>private USB drives,</a:t>
            </a:r>
          </a:p>
          <a:p>
            <a:pPr marL="285750" indent="-285750" hangingPunct="0">
              <a:buClrTx/>
              <a:buFont typeface="Arial" panose="020B0604020202020204" pitchFamily="34" charset="0"/>
              <a:buChar char="•"/>
            </a:pPr>
            <a:r>
              <a:rPr lang="en-GB" sz="1400" i="0"/>
              <a:t>web storage (Dropbox, OneDrive, Google Drive).</a:t>
            </a:r>
          </a:p>
          <a:p>
            <a:pPr>
              <a:buClrTx/>
              <a:buFontTx/>
            </a:pPr>
            <a:endParaRPr lang="cs-CZ" sz="1400" i="0" kern="0" dirty="0"/>
          </a:p>
        </p:txBody>
      </p:sp>
      <p:sp>
        <p:nvSpPr>
          <p:cNvPr id="7" name="Zástupný symbol pro obsah 2"/>
          <p:cNvSpPr txBox="1">
            <a:spLocks/>
          </p:cNvSpPr>
          <p:nvPr/>
        </p:nvSpPr>
        <p:spPr bwMode="auto">
          <a:xfrm>
            <a:off x="506408" y="4195763"/>
            <a:ext cx="4065587" cy="206616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buClrTx/>
              <a:buFontTx/>
            </a:pPr>
            <a:r>
              <a:rPr lang="en-GB" sz="1400" b="1" i="0">
                <a:solidFill>
                  <a:srgbClr val="00B050"/>
                </a:solidFill>
              </a:rPr>
              <a:t>Where to back up:</a:t>
            </a:r>
          </a:p>
          <a:p>
            <a:pPr marL="285750" indent="-285750" hangingPunct="0">
              <a:buClrTx/>
              <a:buFont typeface="Arial" panose="020B0604020202020204" pitchFamily="34" charset="0"/>
              <a:buChar char="•"/>
            </a:pPr>
            <a:r>
              <a:rPr lang="en-GB" sz="1400" i="0"/>
              <a:t>PDS - Personal Disk Space (H: drive)</a:t>
            </a:r>
          </a:p>
          <a:p>
            <a:pPr marL="285750" indent="-285750" hangingPunct="0">
              <a:buClrTx/>
              <a:buFont typeface="Arial" panose="020B0604020202020204" pitchFamily="34" charset="0"/>
              <a:buChar char="•"/>
            </a:pPr>
            <a:r>
              <a:rPr lang="en-GB" sz="1400" i="0"/>
              <a:t>SDS - Shared Disk Space (U: drive) </a:t>
            </a:r>
          </a:p>
          <a:p>
            <a:pPr marL="285750" indent="-285750" hangingPunct="0">
              <a:buClrTx/>
              <a:buFont typeface="Arial" panose="020B0604020202020204" pitchFamily="34" charset="0"/>
              <a:buChar char="•"/>
            </a:pPr>
            <a:r>
              <a:rPr lang="en-GB" sz="1400" i="0"/>
              <a:t>SKČ Sharepoint, </a:t>
            </a:r>
          </a:p>
          <a:p>
            <a:pPr marL="285750" indent="-285750" hangingPunct="0">
              <a:buClrTx/>
              <a:buFont typeface="Arial" panose="020B0604020202020204" pitchFamily="34" charset="0"/>
              <a:buChar char="•"/>
            </a:pPr>
            <a:r>
              <a:rPr lang="en-GB" sz="1400" i="0"/>
              <a:t>to encrypted USB drives (can be requested via SD)</a:t>
            </a:r>
          </a:p>
          <a:p>
            <a:pPr>
              <a:buClrTx/>
              <a:buFontTx/>
            </a:pPr>
            <a:endParaRPr lang="cs-CZ" sz="1400" i="0" kern="0" dirty="0"/>
          </a:p>
        </p:txBody>
      </p:sp>
    </p:spTree>
    <p:extLst>
      <p:ext uri="{BB962C8B-B14F-4D97-AF65-F5344CB8AC3E}">
        <p14:creationId xmlns:p14="http://schemas.microsoft.com/office/powerpoint/2010/main" val="2452507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dirty="0">
                <a:solidFill>
                  <a:schemeClr val="tx1"/>
                </a:solidFill>
              </a:rPr>
              <a:t>Information and Cyber Security</a:t>
            </a:r>
            <a:br>
              <a:rPr lang="en-GB" dirty="0"/>
            </a:br>
            <a:r>
              <a:rPr lang="en-GB" dirty="0"/>
              <a:t>Safe behaviour in practice	</a:t>
            </a:r>
          </a:p>
        </p:txBody>
      </p:sp>
      <p:sp>
        <p:nvSpPr>
          <p:cNvPr id="3" name="Zástupný symbol pro obsah 2"/>
          <p:cNvSpPr>
            <a:spLocks noGrp="1"/>
          </p:cNvSpPr>
          <p:nvPr>
            <p:ph idx="1"/>
          </p:nvPr>
        </p:nvSpPr>
        <p:spPr>
          <a:xfrm>
            <a:off x="504000" y="1561375"/>
            <a:ext cx="8136000" cy="4680000"/>
          </a:xfrm>
        </p:spPr>
        <p:txBody>
          <a:bodyPr/>
          <a:lstStyle/>
          <a:p>
            <a:pPr marL="285750" indent="-285750" hangingPunct="0">
              <a:spcBef>
                <a:spcPts val="600"/>
              </a:spcBef>
              <a:buFont typeface="Wingdings" panose="05000000000000000000" pitchFamily="2" charset="2"/>
              <a:buChar char="v"/>
            </a:pPr>
            <a:r>
              <a:rPr lang="en-GB" sz="1400" b="1"/>
              <a:t>Follow the prescribed password policy</a:t>
            </a:r>
            <a:r>
              <a:rPr lang="en-GB" sz="1400"/>
              <a:t>. Never share a password. Do not send passwords via email or write them down on a piece of paper at your computer.</a:t>
            </a:r>
          </a:p>
          <a:p>
            <a:pPr marL="285750" lvl="0" indent="-285750" hangingPunct="0">
              <a:spcBef>
                <a:spcPts val="600"/>
              </a:spcBef>
              <a:buFont typeface="Wingdings" panose="05000000000000000000" pitchFamily="2" charset="2"/>
              <a:buChar char="v"/>
            </a:pPr>
            <a:r>
              <a:rPr lang="en-GB" sz="1400" b="1"/>
              <a:t>Use email wisely</a:t>
            </a:r>
            <a:r>
              <a:rPr lang="en-GB" sz="1400"/>
              <a:t>.  If you don't know the sender of an email, never download the attachment or click on any links. Electronic mail can easily be intercepted by an attacker.</a:t>
            </a:r>
          </a:p>
          <a:p>
            <a:pPr marL="285750" lvl="0" indent="-285750" hangingPunct="0">
              <a:spcBef>
                <a:spcPts val="600"/>
              </a:spcBef>
              <a:buFont typeface="Wingdings" panose="05000000000000000000" pitchFamily="2" charset="2"/>
              <a:buChar char="v"/>
            </a:pPr>
            <a:r>
              <a:rPr lang="en-GB" sz="1400" b="1"/>
              <a:t>Report</a:t>
            </a:r>
            <a:r>
              <a:rPr lang="en-GB" sz="1400"/>
              <a:t> </a:t>
            </a:r>
            <a:r>
              <a:rPr lang="en-GB" sz="1400" b="1"/>
              <a:t>any suspicious activity </a:t>
            </a:r>
            <a:r>
              <a:rPr lang="en-GB" sz="1400"/>
              <a:t>through the Servicedesk app or JSSNU.</a:t>
            </a:r>
          </a:p>
          <a:p>
            <a:pPr marL="285750" indent="-285750" hangingPunct="0">
              <a:spcBef>
                <a:spcPts val="600"/>
              </a:spcBef>
              <a:buFont typeface="Wingdings" panose="05000000000000000000" pitchFamily="2" charset="2"/>
              <a:buChar char="v"/>
            </a:pPr>
            <a:r>
              <a:rPr lang="en-GB" sz="1400" b="1"/>
              <a:t>Use administrator privileges only for the prescribed purposes</a:t>
            </a:r>
            <a:r>
              <a:rPr lang="en-GB" sz="1400"/>
              <a:t>. Do not use an administrator account to access the Internet.</a:t>
            </a:r>
          </a:p>
          <a:p>
            <a:pPr marL="285750" indent="-285750">
              <a:spcBef>
                <a:spcPts val="600"/>
              </a:spcBef>
              <a:buFont typeface="Wingdings" panose="05000000000000000000" pitchFamily="2" charset="2"/>
              <a:buChar char="v"/>
            </a:pPr>
            <a:r>
              <a:rPr lang="en-GB" sz="1400" b="1"/>
              <a:t>Never store sensitive data on foreign portable media</a:t>
            </a:r>
            <a:r>
              <a:rPr lang="en-GB" sz="1400"/>
              <a:t>.</a:t>
            </a:r>
          </a:p>
          <a:p>
            <a:pPr marL="285750" indent="-285750">
              <a:spcBef>
                <a:spcPts val="600"/>
              </a:spcBef>
              <a:buFont typeface="Wingdings" panose="05000000000000000000" pitchFamily="2" charset="2"/>
              <a:buChar char="v"/>
            </a:pPr>
            <a:r>
              <a:rPr lang="en-GB" sz="1400" b="1"/>
              <a:t>Do not visit unsafe websites on the Internet</a:t>
            </a:r>
            <a:r>
              <a:rPr lang="en-GB" sz="1400"/>
              <a:t>, use automatic password storage, send confidential data or share personal information.</a:t>
            </a:r>
          </a:p>
          <a:p>
            <a:pPr marL="285750" indent="-285750">
              <a:spcBef>
                <a:spcPts val="600"/>
              </a:spcBef>
              <a:buFont typeface="Wingdings" panose="05000000000000000000" pitchFamily="2" charset="2"/>
              <a:buChar char="v"/>
            </a:pPr>
            <a:r>
              <a:rPr lang="en-GB" sz="1400" b="1"/>
              <a:t>Back it up</a:t>
            </a:r>
            <a:r>
              <a:rPr lang="en-GB" sz="1400"/>
              <a:t>. Company data on network drives (U: and H: ), Sharepoint or encrypted USB drives. Never back up to private email, web storage, private USB drives or web storage.</a:t>
            </a:r>
          </a:p>
          <a:p>
            <a:pPr marL="285750" indent="-285750">
              <a:spcBef>
                <a:spcPts val="600"/>
              </a:spcBef>
              <a:buFont typeface="Wingdings" panose="05000000000000000000" pitchFamily="2" charset="2"/>
              <a:buChar char="v"/>
            </a:pPr>
            <a:endParaRPr lang="cs-CZ" sz="1400" dirty="0"/>
          </a:p>
          <a:p>
            <a:pPr marL="285750" indent="-285750">
              <a:spcBef>
                <a:spcPts val="600"/>
              </a:spcBef>
              <a:buFont typeface="Wingdings" panose="05000000000000000000" pitchFamily="2" charset="2"/>
              <a:buChar char="v"/>
            </a:pPr>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53</a:t>
            </a:fld>
            <a:endParaRPr lang="cs-CZ"/>
          </a:p>
        </p:txBody>
      </p:sp>
    </p:spTree>
    <p:extLst>
      <p:ext uri="{BB962C8B-B14F-4D97-AF65-F5344CB8AC3E}">
        <p14:creationId xmlns:p14="http://schemas.microsoft.com/office/powerpoint/2010/main" val="27232228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en-GB">
                <a:solidFill>
                  <a:schemeClr val="tx1"/>
                </a:solidFill>
              </a:rPr>
              <a:t>Information and Cyber Security</a:t>
            </a:r>
            <a:br>
              <a:rPr lang="en-GB"/>
            </a:br>
            <a:r>
              <a:rPr lang="en-GB"/>
              <a:t>Safe behaviour in practice </a:t>
            </a:r>
            <a:r>
              <a:rPr lang="cs-CZ" dirty="0"/>
              <a:t>	</a:t>
            </a:r>
          </a:p>
        </p:txBody>
      </p:sp>
      <p:sp>
        <p:nvSpPr>
          <p:cNvPr id="3" name="Zástupný symbol pro obsah 2"/>
          <p:cNvSpPr>
            <a:spLocks noGrp="1"/>
          </p:cNvSpPr>
          <p:nvPr>
            <p:ph idx="1"/>
          </p:nvPr>
        </p:nvSpPr>
        <p:spPr>
          <a:xfrm>
            <a:off x="504000" y="1561375"/>
            <a:ext cx="8136000" cy="4680000"/>
          </a:xfrm>
        </p:spPr>
        <p:txBody>
          <a:bodyPr/>
          <a:lstStyle/>
          <a:p>
            <a:pPr hangingPunct="0">
              <a:spcBef>
                <a:spcPts val="600"/>
              </a:spcBef>
            </a:pPr>
            <a:r>
              <a:rPr lang="en-US" sz="1400" b="1" dirty="0"/>
              <a:t>This presentation is a free attachment</a:t>
            </a:r>
            <a:r>
              <a:rPr lang="cs-CZ" sz="1400" b="1" dirty="0"/>
              <a:t> SKČ_ST_0027</a:t>
            </a:r>
          </a:p>
          <a:p>
            <a:pPr hangingPunct="0">
              <a:spcBef>
                <a:spcPts val="600"/>
              </a:spcBef>
            </a:pPr>
            <a:r>
              <a:rPr lang="cs-CZ" sz="1400" b="1" dirty="0" err="1"/>
              <a:t>Author</a:t>
            </a:r>
            <a:r>
              <a:rPr lang="cs-CZ" sz="1400" b="1" dirty="0"/>
              <a:t>: Jakub Svěrek</a:t>
            </a:r>
          </a:p>
          <a:p>
            <a:pPr hangingPunct="0">
              <a:spcBef>
                <a:spcPts val="600"/>
              </a:spcBef>
            </a:pPr>
            <a:r>
              <a:rPr lang="cs-CZ" sz="1400" b="1" dirty="0" err="1"/>
              <a:t>Date</a:t>
            </a:r>
            <a:r>
              <a:rPr lang="cs-CZ" sz="1400" b="1" dirty="0"/>
              <a:t>: June 16 2023</a:t>
            </a:r>
            <a:endParaRPr lang="cs-CZ" sz="1400" dirty="0"/>
          </a:p>
          <a:p>
            <a:pPr marL="285750" indent="-285750">
              <a:spcBef>
                <a:spcPts val="600"/>
              </a:spcBef>
              <a:buFont typeface="Wingdings" panose="05000000000000000000" pitchFamily="2" charset="2"/>
              <a:buChar char="v"/>
            </a:pPr>
            <a:endParaRPr lang="cs-CZ" sz="1400" dirty="0"/>
          </a:p>
          <a:p>
            <a:pPr marL="285750" indent="-285750">
              <a:spcBef>
                <a:spcPts val="600"/>
              </a:spcBef>
              <a:buFont typeface="Wingdings" panose="05000000000000000000" pitchFamily="2" charset="2"/>
              <a:buChar char="v"/>
            </a:pPr>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54</a:t>
            </a:fld>
            <a:endParaRPr lang="cs-CZ"/>
          </a:p>
        </p:txBody>
      </p:sp>
    </p:spTree>
    <p:extLst>
      <p:ext uri="{BB962C8B-B14F-4D97-AF65-F5344CB8AC3E}">
        <p14:creationId xmlns:p14="http://schemas.microsoft.com/office/powerpoint/2010/main" val="372250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Základní pravidla využívání ICT techniky</a:t>
            </a:r>
          </a:p>
        </p:txBody>
      </p:sp>
      <p:sp>
        <p:nvSpPr>
          <p:cNvPr id="3" name="Zástupný symbol pro obsah 2"/>
          <p:cNvSpPr>
            <a:spLocks noGrp="1"/>
          </p:cNvSpPr>
          <p:nvPr>
            <p:ph idx="1"/>
          </p:nvPr>
        </p:nvSpPr>
        <p:spPr>
          <a:xfrm>
            <a:off x="504763" y="1558925"/>
            <a:ext cx="8136000" cy="4680000"/>
          </a:xfrm>
        </p:spPr>
        <p:txBody>
          <a:bodyPr/>
          <a:lstStyle/>
          <a:p>
            <a:pPr hangingPunct="0"/>
            <a:r>
              <a:rPr lang="cs-CZ" sz="1400" b="1" dirty="0"/>
              <a:t>Základní pravidla</a:t>
            </a:r>
          </a:p>
          <a:p>
            <a:pPr hangingPunct="0"/>
            <a:r>
              <a:rPr lang="cs-CZ" sz="1400" dirty="0"/>
              <a:t>Uživatelé by se měli snažit minimalizovat možnost zavlečení škodlivých programů do systémů společnosti.</a:t>
            </a:r>
          </a:p>
          <a:p>
            <a:pPr hangingPunct="0"/>
            <a:endParaRPr lang="cs-CZ" sz="1400" dirty="0"/>
          </a:p>
          <a:p>
            <a:pPr hangingPunct="0"/>
            <a:r>
              <a:rPr lang="cs-CZ" sz="1400" b="1" dirty="0"/>
              <a:t>Uživatelům není dovoleno:</a:t>
            </a:r>
          </a:p>
          <a:p>
            <a:pPr marL="639763" lvl="3" indent="-285750" hangingPunct="0">
              <a:buFont typeface="Arial" panose="020B0604020202020204" pitchFamily="34" charset="0"/>
              <a:buChar char="•"/>
            </a:pPr>
            <a:r>
              <a:rPr lang="cs-CZ" sz="1400" dirty="0"/>
              <a:t>Instalovat na svěřených zařízeních jiné než schválené programové vybavení.</a:t>
            </a:r>
          </a:p>
          <a:p>
            <a:pPr marL="639763" lvl="3" indent="-285750" hangingPunct="0">
              <a:buFont typeface="Arial" panose="020B0604020202020204" pitchFamily="34" charset="0"/>
              <a:buChar char="•"/>
            </a:pPr>
            <a:r>
              <a:rPr lang="cs-CZ" sz="1400" dirty="0"/>
              <a:t>Modifikovat nastavení webového prohlížeče a jiných programů.</a:t>
            </a:r>
          </a:p>
          <a:p>
            <a:pPr marL="639763" lvl="3" indent="-285750" hangingPunct="0">
              <a:buFont typeface="Arial" panose="020B0604020202020204" pitchFamily="34" charset="0"/>
              <a:buChar char="•"/>
            </a:pPr>
            <a:r>
              <a:rPr lang="cs-CZ" sz="1400" dirty="0"/>
              <a:t>Vypínat antivirovou ochranu na svěřených zařízeních.</a:t>
            </a:r>
          </a:p>
          <a:p>
            <a:pPr marL="639763" lvl="3" indent="-285750" hangingPunct="0">
              <a:buFont typeface="Arial" panose="020B0604020202020204" pitchFamily="34" charset="0"/>
              <a:buChar char="•"/>
            </a:pPr>
            <a:r>
              <a:rPr lang="cs-CZ" sz="1400" dirty="0"/>
              <a:t>Zasahovat do běhu antivirových programů a jiné instalované ochrany.</a:t>
            </a:r>
          </a:p>
          <a:p>
            <a:pPr marL="639763" lvl="3" indent="-285750" hangingPunct="0">
              <a:buFont typeface="Arial" panose="020B0604020202020204" pitchFamily="34" charset="0"/>
              <a:buChar char="•"/>
            </a:pPr>
            <a:r>
              <a:rPr lang="cs-CZ" sz="1400" dirty="0"/>
              <a:t>Využívat jiné než schválené způsoby komunikace.</a:t>
            </a:r>
          </a:p>
          <a:p>
            <a:pPr marL="639763" lvl="3" indent="-285750">
              <a:buFont typeface="Arial" panose="020B0604020202020204" pitchFamily="34" charset="0"/>
              <a:buChar char="•"/>
            </a:pPr>
            <a:r>
              <a:rPr lang="cs-CZ" sz="1400" dirty="0"/>
              <a:t>Nenechávat IT zařízení bez dozoru například v zamčeném automobilu na parkovišti atp.</a:t>
            </a:r>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a:t>
            </a:fld>
            <a:endParaRPr lang="cs-CZ"/>
          </a:p>
        </p:txBody>
      </p:sp>
    </p:spTree>
    <p:extLst>
      <p:ext uri="{BB962C8B-B14F-4D97-AF65-F5344CB8AC3E}">
        <p14:creationId xmlns:p14="http://schemas.microsoft.com/office/powerpoint/2010/main" val="34673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Šipka doprava 4"/>
          <p:cNvSpPr/>
          <p:nvPr/>
        </p:nvSpPr>
        <p:spPr bwMode="auto">
          <a:xfrm>
            <a:off x="4249828" y="2513599"/>
            <a:ext cx="640848" cy="1531921"/>
          </a:xfrm>
          <a:prstGeom prst="rightArrow">
            <a:avLst/>
          </a:prstGeom>
          <a:noFill/>
          <a:ln w="38100">
            <a:solidFill>
              <a:schemeClr val="accent2"/>
            </a:solidFill>
            <a:prstDash val="sysDot"/>
            <a:round/>
            <a:headEnd/>
            <a:tailEnd/>
          </a:ln>
        </p:spPr>
        <p:txBody>
          <a:bodyPr vert="horz" wrap="square" lIns="91440" tIns="45720" rIns="91440" bIns="45720" numCol="1" rtlCol="0" anchor="t" anchorCtr="0" compatLnSpc="1">
            <a:prstTxWarp prst="textNoShape">
              <a:avLst/>
            </a:prstTxWarp>
          </a:bodyPr>
          <a:lstStyle/>
          <a:p>
            <a:pPr algn="ctr"/>
            <a:endParaRPr lang="cs-CZ"/>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772" y="4118849"/>
            <a:ext cx="1436228" cy="2368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a:xfrm>
            <a:off x="504000" y="437652"/>
            <a:ext cx="7203771" cy="814582"/>
          </a:xfrm>
        </p:spPr>
        <p:txBody>
          <a:bodyPr/>
          <a:lstStyle/>
          <a:p>
            <a:r>
              <a:rPr lang="cs-CZ" dirty="0">
                <a:solidFill>
                  <a:schemeClr val="tx1"/>
                </a:solidFill>
              </a:rPr>
              <a:t>Informační a kybernetická bezpečnost </a:t>
            </a:r>
            <a:r>
              <a:rPr lang="cs-CZ" dirty="0"/>
              <a:t>Bezpečnostní událost a incident</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6</a:t>
            </a:fld>
            <a:endParaRPr lang="cs-CZ"/>
          </a:p>
        </p:txBody>
      </p:sp>
      <p:sp>
        <p:nvSpPr>
          <p:cNvPr id="7" name="Obdélník 6"/>
          <p:cNvSpPr/>
          <p:nvPr/>
        </p:nvSpPr>
        <p:spPr>
          <a:xfrm>
            <a:off x="507999" y="1561213"/>
            <a:ext cx="3921706" cy="5146602"/>
          </a:xfrm>
          <a:prstGeom prst="rect">
            <a:avLst/>
          </a:prstGeom>
        </p:spPr>
        <p:txBody>
          <a:bodyPr wrap="square">
            <a:spAutoFit/>
          </a:bodyPr>
          <a:lstStyle/>
          <a:p>
            <a:pPr algn="l"/>
            <a:r>
              <a:rPr lang="cs-CZ" sz="1400" b="1" i="0" dirty="0"/>
              <a:t>Bezpečnostní událostí</a:t>
            </a:r>
            <a:r>
              <a:rPr lang="cs-CZ" sz="1400" i="0" dirty="0"/>
              <a:t> nazýváme takový stav systému, služby nebo sítě který ukazuje na možné porušení bezpečnostní politiky.</a:t>
            </a:r>
          </a:p>
          <a:p>
            <a:pPr algn="l"/>
            <a:r>
              <a:rPr lang="cs-CZ" sz="1400" i="0" dirty="0"/>
              <a:t>V sytému SNAP označováno jako </a:t>
            </a:r>
            <a:r>
              <a:rPr lang="cs-CZ" sz="1400" b="1" i="0" dirty="0"/>
              <a:t>Neshoda</a:t>
            </a:r>
          </a:p>
          <a:p>
            <a:pPr algn="l"/>
            <a:r>
              <a:rPr lang="cs-CZ" sz="1400" i="0" dirty="0"/>
              <a:t>Muže se jednat o:</a:t>
            </a:r>
          </a:p>
          <a:p>
            <a:pPr marL="277812" indent="-285750" algn="l">
              <a:buFont typeface="Arial" panose="020B0604020202020204" pitchFamily="34" charset="0"/>
              <a:buChar char="•"/>
            </a:pPr>
            <a:r>
              <a:rPr lang="cs-CZ" sz="1400" i="0" dirty="0"/>
              <a:t>Selhání bezpečnostních opatření</a:t>
            </a:r>
          </a:p>
          <a:p>
            <a:pPr marL="277812" indent="-285750" algn="l">
              <a:buFont typeface="Arial" panose="020B0604020202020204" pitchFamily="34" charset="0"/>
              <a:buChar char="•"/>
            </a:pPr>
            <a:r>
              <a:rPr lang="cs-CZ" sz="1400" i="0" dirty="0"/>
              <a:t>Situace, která dříve nenastala a muže být z pohledu bezpečnosti informací důležitá(provozní událost)</a:t>
            </a:r>
          </a:p>
          <a:p>
            <a:pPr marL="277812" indent="-285750" algn="l">
              <a:buFont typeface="Arial" panose="020B0604020202020204" pitchFamily="34" charset="0"/>
              <a:buChar char="•"/>
            </a:pPr>
            <a:endParaRPr lang="cs-CZ" sz="1400" i="0" dirty="0"/>
          </a:p>
          <a:p>
            <a:pPr algn="l"/>
            <a:r>
              <a:rPr lang="cs-CZ" sz="1400" i="0" dirty="0"/>
              <a:t>Bezpečnostní událost může být příčinou vzniku </a:t>
            </a:r>
            <a:r>
              <a:rPr lang="cs-CZ" sz="1400" b="1" i="0" dirty="0"/>
              <a:t>bezpečnostního incidentu</a:t>
            </a:r>
          </a:p>
          <a:p>
            <a:pPr algn="l"/>
            <a:r>
              <a:rPr lang="cs-CZ" sz="1400" b="1" i="0" dirty="0"/>
              <a:t>Bezpečnostním incidentem</a:t>
            </a:r>
            <a:r>
              <a:rPr lang="cs-CZ" sz="1400" i="0" dirty="0"/>
              <a:t> se stává jedna nebo více nežádoucích či neočekávaných bezpečnostních událostí, u kterých existuje vysoká pravděpodobnost kompromitace činnosti organizace a ohrožení bezpečnosti informací.</a:t>
            </a:r>
          </a:p>
          <a:p>
            <a:pPr algn="l"/>
            <a:endParaRPr lang="cs-CZ" b="1" i="0" dirty="0"/>
          </a:p>
        </p:txBody>
      </p:sp>
      <p:sp>
        <p:nvSpPr>
          <p:cNvPr id="8" name="Obdélník 7"/>
          <p:cNvSpPr/>
          <p:nvPr/>
        </p:nvSpPr>
        <p:spPr>
          <a:xfrm>
            <a:off x="4750129" y="2531394"/>
            <a:ext cx="3831257" cy="1815882"/>
          </a:xfrm>
          <a:prstGeom prst="rect">
            <a:avLst/>
          </a:prstGeom>
        </p:spPr>
        <p:txBody>
          <a:bodyPr wrap="square">
            <a:spAutoFit/>
          </a:bodyPr>
          <a:lstStyle/>
          <a:p>
            <a:r>
              <a:rPr lang="cs-CZ" sz="1600" b="1" i="0" dirty="0">
                <a:solidFill>
                  <a:schemeClr val="accent2"/>
                </a:solidFill>
              </a:rPr>
              <a:t>Uživatel je povinen hlásit svému nadřízenému jakýkoli nestandardní stav, který by mohl vést k bezpečnostní události! Využijte nástroj který vaše společnost na hlášení využívá (např. SNAP/EZOP/ServiceDesku atp. </a:t>
            </a:r>
          </a:p>
        </p:txBody>
      </p:sp>
    </p:spTree>
    <p:extLst>
      <p:ext uri="{BB962C8B-B14F-4D97-AF65-F5344CB8AC3E}">
        <p14:creationId xmlns:p14="http://schemas.microsoft.com/office/powerpoint/2010/main" val="251285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solidFill>
                  <a:schemeClr val="tx1"/>
                </a:solidFill>
              </a:rPr>
              <a:t>Informační a kybernetická bezpečnost</a:t>
            </a:r>
            <a:br>
              <a:rPr lang="cs-CZ" dirty="0"/>
            </a:br>
            <a:r>
              <a:rPr lang="cs-CZ" dirty="0"/>
              <a:t>pojmy – SCADA, ICS, OT</a:t>
            </a:r>
          </a:p>
        </p:txBody>
      </p:sp>
      <p:sp>
        <p:nvSpPr>
          <p:cNvPr id="3" name="Zástupný symbol pro obsah 2"/>
          <p:cNvSpPr>
            <a:spLocks noGrp="1"/>
          </p:cNvSpPr>
          <p:nvPr>
            <p:ph idx="1"/>
          </p:nvPr>
        </p:nvSpPr>
        <p:spPr>
          <a:xfrm>
            <a:off x="503999" y="1561600"/>
            <a:ext cx="8249475" cy="5000400"/>
          </a:xfrm>
        </p:spPr>
        <p:txBody>
          <a:bodyPr/>
          <a:lstStyle/>
          <a:p>
            <a:r>
              <a:rPr lang="cs-CZ" sz="1400" b="1" dirty="0"/>
              <a:t>OT </a:t>
            </a:r>
            <a:r>
              <a:rPr lang="cs-CZ" sz="1400" dirty="0"/>
              <a:t>(</a:t>
            </a:r>
            <a:r>
              <a:rPr lang="cs-CZ" sz="1400" dirty="0" err="1"/>
              <a:t>Operational</a:t>
            </a:r>
            <a:r>
              <a:rPr lang="cs-CZ" sz="1400" dirty="0"/>
              <a:t> Technology) – je hardware a software, který monitoruje a ovládá fyzická zařízení, procesy a události ve společnosti.</a:t>
            </a:r>
          </a:p>
          <a:p>
            <a:endParaRPr lang="cs-CZ" sz="1400" b="1" dirty="0"/>
          </a:p>
          <a:p>
            <a:r>
              <a:rPr lang="cs-CZ" sz="1400" b="1" dirty="0"/>
              <a:t>ICS </a:t>
            </a:r>
            <a:r>
              <a:rPr lang="cs-CZ" sz="1400" dirty="0"/>
              <a:t>(</a:t>
            </a:r>
            <a:r>
              <a:rPr lang="cs-CZ" sz="1400" dirty="0" err="1"/>
              <a:t>Industrial</a:t>
            </a:r>
            <a:r>
              <a:rPr lang="cs-CZ" sz="1400" dirty="0"/>
              <a:t> </a:t>
            </a:r>
            <a:r>
              <a:rPr lang="cs-CZ" sz="1400" dirty="0" err="1"/>
              <a:t>Control</a:t>
            </a:r>
            <a:r>
              <a:rPr lang="cs-CZ" sz="1400" dirty="0"/>
              <a:t> </a:t>
            </a:r>
            <a:r>
              <a:rPr lang="cs-CZ" sz="1400" dirty="0" err="1"/>
              <a:t>System</a:t>
            </a:r>
            <a:r>
              <a:rPr lang="cs-CZ" sz="1400" dirty="0"/>
              <a:t>) – zahrnuje několik typů průmyslových a řídicích informačních systémů a souvisejícího přístrojového vybavení používané v průmyslové výrobě, včetně:</a:t>
            </a:r>
          </a:p>
          <a:p>
            <a:pPr marL="285750" indent="-285750">
              <a:buFont typeface="Arial" panose="020B0604020202020204" pitchFamily="34" charset="0"/>
              <a:buChar char="•"/>
            </a:pPr>
            <a:r>
              <a:rPr lang="cs-CZ" sz="1400" dirty="0"/>
              <a:t>dispečerského řízení a sběru dat (SCADA) systémů</a:t>
            </a:r>
          </a:p>
          <a:p>
            <a:pPr marL="285750" indent="-285750">
              <a:buFont typeface="Arial" panose="020B0604020202020204" pitchFamily="34" charset="0"/>
              <a:buChar char="•"/>
            </a:pPr>
            <a:r>
              <a:rPr lang="cs-CZ" sz="1400" dirty="0"/>
              <a:t>distribuovaných řídicích systémů (DCS) </a:t>
            </a:r>
          </a:p>
          <a:p>
            <a:pPr marL="285750" indent="-285750">
              <a:buFont typeface="Arial" panose="020B0604020202020204" pitchFamily="34" charset="0"/>
              <a:buChar char="•"/>
            </a:pPr>
            <a:r>
              <a:rPr lang="cs-CZ" sz="1400" dirty="0"/>
              <a:t>menších kontrolních systémů, jako programovatelné logické celky (PLC).</a:t>
            </a:r>
          </a:p>
          <a:p>
            <a:endParaRPr lang="cs-CZ" sz="1400" b="1" dirty="0"/>
          </a:p>
          <a:p>
            <a:r>
              <a:rPr lang="cs-CZ" sz="1400" b="1" dirty="0"/>
              <a:t>SCADA</a:t>
            </a:r>
            <a:r>
              <a:rPr lang="cs-CZ" sz="1400" dirty="0"/>
              <a:t> systém pro centrální dohled a řízení průmyslových a technických celků, který zahrnuje procesy a technologie. Příkladem oblastí, kde se SCADA využívá jsou:</a:t>
            </a:r>
          </a:p>
          <a:p>
            <a:pPr marL="285750" indent="-285750">
              <a:buFont typeface="Arial" panose="020B0604020202020204" pitchFamily="34" charset="0"/>
              <a:buChar char="•"/>
            </a:pPr>
            <a:r>
              <a:rPr lang="cs-CZ" sz="1400" dirty="0"/>
              <a:t>protipožární systémy, </a:t>
            </a:r>
          </a:p>
          <a:p>
            <a:pPr marL="285750" indent="-285750">
              <a:buFont typeface="Arial" panose="020B0604020202020204" pitchFamily="34" charset="0"/>
              <a:buChar char="•"/>
            </a:pPr>
            <a:r>
              <a:rPr lang="cs-CZ" sz="1400" dirty="0"/>
              <a:t>řízení distribuční sítě (elektřina, voda, plyn),</a:t>
            </a:r>
          </a:p>
          <a:p>
            <a:pPr marL="285750" indent="-285750">
              <a:buFont typeface="Arial" panose="020B0604020202020204" pitchFamily="34" charset="0"/>
              <a:buChar char="•"/>
            </a:pPr>
            <a:r>
              <a:rPr lang="cs-CZ" sz="1400" dirty="0"/>
              <a:t>sledování spotřeby el. energie,</a:t>
            </a:r>
          </a:p>
          <a:p>
            <a:pPr marL="285750" indent="-285750">
              <a:buFont typeface="Arial" panose="020B0604020202020204" pitchFamily="34" charset="0"/>
              <a:buChar char="•"/>
            </a:pPr>
            <a:r>
              <a:rPr lang="cs-CZ" sz="1400" dirty="0"/>
              <a:t>strojní výroba,</a:t>
            </a:r>
          </a:p>
          <a:p>
            <a:pPr marL="285750" indent="-285750">
              <a:buFont typeface="Arial" panose="020B0604020202020204" pitchFamily="34" charset="0"/>
              <a:buChar char="•"/>
            </a:pPr>
            <a:r>
              <a:rPr lang="cs-CZ" sz="1400" dirty="0"/>
              <a:t>dopravních sítě a řízení dopravní signalizace.</a:t>
            </a:r>
          </a:p>
          <a:p>
            <a:endParaRPr lang="cs-CZ" sz="1400" dirty="0"/>
          </a:p>
          <a:p>
            <a:endParaRPr lang="cs-CZ" sz="14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7</a:t>
            </a:fld>
            <a:endParaRPr lang="cs-CZ"/>
          </a:p>
        </p:txBody>
      </p:sp>
      <p:pic>
        <p:nvPicPr>
          <p:cNvPr id="5" name="Obrázek 4" descr="C:\Users\patrovskale\Pictures\ICS_SCADA.jpg"/>
          <p:cNvPicPr/>
          <p:nvPr/>
        </p:nvPicPr>
        <p:blipFill>
          <a:blip r:embed="rId2">
            <a:extLst>
              <a:ext uri="{28A0092B-C50C-407E-A947-70E740481C1C}">
                <a14:useLocalDpi xmlns:a14="http://schemas.microsoft.com/office/drawing/2010/main" val="0"/>
              </a:ext>
            </a:extLst>
          </a:blip>
          <a:srcRect/>
          <a:stretch>
            <a:fillRect/>
          </a:stretch>
        </p:blipFill>
        <p:spPr bwMode="auto">
          <a:xfrm>
            <a:off x="6089112" y="4487115"/>
            <a:ext cx="2147888" cy="2071689"/>
          </a:xfrm>
          <a:prstGeom prst="rect">
            <a:avLst/>
          </a:prstGeom>
          <a:noFill/>
          <a:ln>
            <a:noFill/>
          </a:ln>
        </p:spPr>
      </p:pic>
    </p:spTree>
    <p:extLst>
      <p:ext uri="{BB962C8B-B14F-4D97-AF65-F5344CB8AC3E}">
        <p14:creationId xmlns:p14="http://schemas.microsoft.com/office/powerpoint/2010/main" val="1207523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solidFill>
                  <a:schemeClr val="tx1"/>
                </a:solidFill>
              </a:rPr>
              <a:t>Informační a kybernetická bezpečnost</a:t>
            </a:r>
            <a:br>
              <a:rPr lang="cs-CZ" dirty="0">
                <a:solidFill>
                  <a:schemeClr val="tx1"/>
                </a:solidFill>
              </a:rPr>
            </a:br>
            <a:r>
              <a:rPr lang="cs-CZ" dirty="0"/>
              <a:t>Bezpečnostní klasifikace ICT / ICS Systémů   </a:t>
            </a:r>
          </a:p>
        </p:txBody>
      </p:sp>
      <p:sp>
        <p:nvSpPr>
          <p:cNvPr id="4" name="Zástupný symbol pro číslo snímku 3"/>
          <p:cNvSpPr>
            <a:spLocks noGrp="1"/>
          </p:cNvSpPr>
          <p:nvPr>
            <p:ph type="sldNum" sz="quarter" idx="10"/>
          </p:nvPr>
        </p:nvSpPr>
        <p:spPr/>
        <p:txBody>
          <a:bodyPr/>
          <a:lstStyle/>
          <a:p>
            <a:pPr>
              <a:defRPr/>
            </a:pPr>
            <a:fld id="{32E3FB15-986F-47FF-AD38-C2EA98C26FCC}" type="slidenum">
              <a:rPr lang="cs-CZ" smtClean="0"/>
              <a:pPr>
                <a:defRPr/>
              </a:pPr>
              <a:t>8</a:t>
            </a:fld>
            <a:endParaRPr lang="cs-CZ"/>
          </a:p>
        </p:txBody>
      </p:sp>
      <p:graphicFrame>
        <p:nvGraphicFramePr>
          <p:cNvPr id="28" name="Tabulka 27"/>
          <p:cNvGraphicFramePr>
            <a:graphicFrameLocks noGrp="1"/>
          </p:cNvGraphicFramePr>
          <p:nvPr>
            <p:extLst>
              <p:ext uri="{D42A27DB-BD31-4B8C-83A1-F6EECF244321}">
                <p14:modId xmlns:p14="http://schemas.microsoft.com/office/powerpoint/2010/main" val="2323924810"/>
              </p:ext>
            </p:extLst>
          </p:nvPr>
        </p:nvGraphicFramePr>
        <p:xfrm>
          <a:off x="508001" y="2526474"/>
          <a:ext cx="8134349" cy="3747326"/>
        </p:xfrm>
        <a:graphic>
          <a:graphicData uri="http://schemas.openxmlformats.org/drawingml/2006/table">
            <a:tbl>
              <a:tblPr firstRow="1" firstCol="1" bandRow="1"/>
              <a:tblGrid>
                <a:gridCol w="1416492">
                  <a:extLst>
                    <a:ext uri="{9D8B030D-6E8A-4147-A177-3AD203B41FA5}">
                      <a16:colId xmlns:a16="http://schemas.microsoft.com/office/drawing/2014/main" val="20000"/>
                    </a:ext>
                  </a:extLst>
                </a:gridCol>
                <a:gridCol w="6717857">
                  <a:extLst>
                    <a:ext uri="{9D8B030D-6E8A-4147-A177-3AD203B41FA5}">
                      <a16:colId xmlns:a16="http://schemas.microsoft.com/office/drawing/2014/main" val="20001"/>
                    </a:ext>
                  </a:extLst>
                </a:gridCol>
              </a:tblGrid>
              <a:tr h="221998">
                <a:tc>
                  <a:txBody>
                    <a:bodyPr/>
                    <a:lstStyle/>
                    <a:p>
                      <a:pPr algn="ctr" hangingPunct="0">
                        <a:spcBef>
                          <a:spcPts val="200"/>
                        </a:spcBef>
                        <a:spcAft>
                          <a:spcPts val="200"/>
                        </a:spcAft>
                      </a:pPr>
                      <a:r>
                        <a:rPr lang="cs-CZ" sz="1050" b="1" dirty="0">
                          <a:effectLst/>
                          <a:latin typeface="Arial"/>
                          <a:ea typeface="Times New Roman"/>
                          <a:cs typeface="Times New Roman"/>
                        </a:rPr>
                        <a:t>Klasifikační třída</a:t>
                      </a:r>
                      <a:endParaRPr lang="cs-CZ" sz="105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pPr>
                      <a:r>
                        <a:rPr lang="cs-CZ" sz="1050" b="1" dirty="0">
                          <a:effectLst/>
                          <a:latin typeface="Arial"/>
                          <a:ea typeface="Times New Roman"/>
                          <a:cs typeface="Times New Roman"/>
                        </a:rPr>
                        <a:t>Charakteristika</a:t>
                      </a:r>
                      <a:r>
                        <a:rPr lang="cs-CZ" sz="1050" dirty="0">
                          <a:effectLst/>
                          <a:latin typeface="Calibri"/>
                          <a:ea typeface="Calibri"/>
                          <a:cs typeface="Times New Roman"/>
                        </a:rPr>
                        <a:t> </a:t>
                      </a:r>
                      <a:r>
                        <a:rPr lang="cs-CZ" sz="1050" b="1" dirty="0">
                          <a:effectLst/>
                          <a:latin typeface="Arial"/>
                          <a:ea typeface="Times New Roman"/>
                          <a:cs typeface="Times New Roman"/>
                        </a:rPr>
                        <a:t> systému ICT</a:t>
                      </a:r>
                      <a:endParaRPr lang="cs-CZ" sz="105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36330">
                <a:tc>
                  <a:txBody>
                    <a:bodyPr/>
                    <a:lstStyle/>
                    <a:p>
                      <a:pPr algn="ctr" hangingPunct="0">
                        <a:spcBef>
                          <a:spcPts val="600"/>
                        </a:spcBef>
                        <a:spcAft>
                          <a:spcPts val="600"/>
                        </a:spcAft>
                      </a:pPr>
                      <a:r>
                        <a:rPr lang="cs-CZ" sz="1400" b="1" dirty="0">
                          <a:solidFill>
                            <a:srgbClr val="FFFFFF"/>
                          </a:solidFill>
                          <a:effectLst/>
                          <a:latin typeface="Arial"/>
                          <a:ea typeface="Times New Roman"/>
                          <a:cs typeface="Times New Roman"/>
                        </a:rPr>
                        <a:t>A+</a:t>
                      </a:r>
                      <a:endParaRPr lang="cs-CZ" sz="1400" dirty="0">
                        <a:effectLst/>
                        <a:latin typeface="Arial"/>
                        <a:ea typeface="Times New Roman"/>
                        <a:cs typeface="Times New Roman"/>
                      </a:endParaRPr>
                    </a:p>
                    <a:p>
                      <a:pPr algn="ctr" hangingPunct="0">
                        <a:spcBef>
                          <a:spcPts val="600"/>
                        </a:spcBef>
                        <a:spcAft>
                          <a:spcPts val="600"/>
                        </a:spcAft>
                      </a:pPr>
                      <a:r>
                        <a:rPr lang="cs-CZ" sz="1400" b="1" dirty="0">
                          <a:solidFill>
                            <a:srgbClr val="FFFFFF"/>
                          </a:solidFill>
                          <a:effectLst/>
                          <a:latin typeface="Arial"/>
                          <a:ea typeface="Times New Roman"/>
                          <a:cs typeface="Times New Roman"/>
                        </a:rPr>
                        <a:t>KRITICKÁ</a:t>
                      </a:r>
                      <a:endParaRPr lang="cs-CZ" sz="14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99"/>
                    </a:solidFill>
                  </a:tcPr>
                </a:tc>
                <a:tc>
                  <a:txBody>
                    <a:bodyPr/>
                    <a:lstStyle/>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zpracovávající data a informace </a:t>
                      </a:r>
                      <a:r>
                        <a:rPr lang="cs-CZ" sz="1400" b="1" dirty="0">
                          <a:effectLst/>
                          <a:latin typeface="Arial"/>
                          <a:ea typeface="Times New Roman"/>
                          <a:cs typeface="Times New Roman"/>
                        </a:rPr>
                        <a:t>vyžadující</a:t>
                      </a:r>
                      <a:r>
                        <a:rPr lang="cs-CZ" sz="1400" dirty="0">
                          <a:effectLst/>
                          <a:latin typeface="Arial"/>
                          <a:ea typeface="Times New Roman"/>
                          <a:cs typeface="Times New Roman"/>
                        </a:rPr>
                        <a:t> </a:t>
                      </a:r>
                      <a:r>
                        <a:rPr lang="cs-CZ" sz="1400" b="1" dirty="0">
                          <a:effectLst/>
                          <a:latin typeface="Arial"/>
                          <a:ea typeface="Times New Roman"/>
                          <a:cs typeface="Times New Roman"/>
                        </a:rPr>
                        <a:t>nadstandardní míru ochrany</a:t>
                      </a:r>
                      <a:r>
                        <a:rPr lang="cs-CZ" sz="1400" dirty="0">
                          <a:effectLst/>
                          <a:latin typeface="Arial"/>
                          <a:ea typeface="Times New Roman"/>
                          <a:cs typeface="Times New Roman"/>
                        </a:rPr>
                        <a:t>.</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důležitý pro </a:t>
                      </a:r>
                      <a:r>
                        <a:rPr lang="cs-CZ" sz="1400" b="1" dirty="0">
                          <a:effectLst/>
                          <a:latin typeface="Arial"/>
                          <a:ea typeface="Times New Roman"/>
                          <a:cs typeface="Times New Roman"/>
                        </a:rPr>
                        <a:t>bezpečnost osob a spolehlivého chodu jaderných zařízení</a:t>
                      </a:r>
                      <a:r>
                        <a:rPr lang="cs-CZ" sz="1400" dirty="0">
                          <a:effectLst/>
                          <a:latin typeface="Arial"/>
                          <a:ea typeface="Times New Roman"/>
                          <a:cs typeface="Times New Roman"/>
                        </a:rPr>
                        <a:t>. (spouštěcí a ochranné systémy)</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Systémy</a:t>
                      </a:r>
                      <a:r>
                        <a:rPr lang="cs-CZ" sz="1400" baseline="0" dirty="0">
                          <a:effectLst/>
                          <a:latin typeface="Arial"/>
                          <a:ea typeface="Times New Roman"/>
                          <a:cs typeface="Times New Roman"/>
                        </a:rPr>
                        <a:t> </a:t>
                      </a:r>
                      <a:r>
                        <a:rPr lang="cs-CZ" sz="1400" b="1" dirty="0">
                          <a:effectLst/>
                          <a:latin typeface="Arial"/>
                          <a:ea typeface="Times New Roman"/>
                          <a:cs typeface="Times New Roman"/>
                        </a:rPr>
                        <a:t>kategorie A případně B (EDU – dle IEC 61226), respektive 1E (ETE – dle IEEE 603).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88998">
                <a:tc>
                  <a:txBody>
                    <a:bodyPr/>
                    <a:lstStyle/>
                    <a:p>
                      <a:pPr algn="ctr" hangingPunct="0">
                        <a:spcBef>
                          <a:spcPts val="600"/>
                        </a:spcBef>
                        <a:spcAft>
                          <a:spcPts val="600"/>
                        </a:spcAft>
                      </a:pPr>
                      <a:r>
                        <a:rPr lang="cs-CZ" sz="1400" b="1" dirty="0">
                          <a:solidFill>
                            <a:srgbClr val="FFFFFF"/>
                          </a:solidFill>
                          <a:effectLst/>
                          <a:latin typeface="Arial"/>
                          <a:ea typeface="Times New Roman"/>
                          <a:cs typeface="Times New Roman"/>
                        </a:rPr>
                        <a:t>A</a:t>
                      </a:r>
                      <a:endParaRPr lang="cs-CZ" sz="1400" dirty="0">
                        <a:effectLst/>
                        <a:latin typeface="Arial"/>
                        <a:ea typeface="Times New Roman"/>
                        <a:cs typeface="Times New Roman"/>
                      </a:endParaRPr>
                    </a:p>
                    <a:p>
                      <a:pPr algn="ctr" hangingPunct="0">
                        <a:spcBef>
                          <a:spcPts val="600"/>
                        </a:spcBef>
                        <a:spcAft>
                          <a:spcPts val="600"/>
                        </a:spcAft>
                      </a:pPr>
                      <a:r>
                        <a:rPr lang="cs-CZ" sz="1400" b="1" dirty="0">
                          <a:solidFill>
                            <a:srgbClr val="FFFFFF"/>
                          </a:solidFill>
                          <a:effectLst/>
                          <a:latin typeface="Arial"/>
                          <a:ea typeface="Times New Roman"/>
                          <a:cs typeface="Times New Roman"/>
                        </a:rPr>
                        <a:t>VYSOKÁ</a:t>
                      </a:r>
                      <a:endParaRPr lang="cs-CZ" sz="14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zpracovávající </a:t>
                      </a:r>
                      <a:r>
                        <a:rPr lang="cs-CZ" sz="1400" b="1" dirty="0">
                          <a:effectLst/>
                          <a:latin typeface="Arial"/>
                          <a:ea typeface="Times New Roman"/>
                          <a:cs typeface="Times New Roman"/>
                        </a:rPr>
                        <a:t>důvěrná data a informace </a:t>
                      </a:r>
                      <a:r>
                        <a:rPr lang="cs-CZ" sz="1400" dirty="0">
                          <a:effectLst/>
                          <a:latin typeface="Arial"/>
                          <a:ea typeface="Times New Roman"/>
                          <a:cs typeface="Times New Roman"/>
                        </a:rPr>
                        <a:t>(např. </a:t>
                      </a:r>
                      <a:r>
                        <a:rPr lang="cs-CZ" sz="1400" b="1" dirty="0">
                          <a:effectLst/>
                          <a:latin typeface="Arial"/>
                          <a:ea typeface="Times New Roman"/>
                          <a:cs typeface="Times New Roman"/>
                        </a:rPr>
                        <a:t>strategické obchodní tajemství, citlivé osobní údaje, biometrické údaje </a:t>
                      </a:r>
                      <a:r>
                        <a:rPr lang="cs-CZ" sz="1400" dirty="0">
                          <a:effectLst/>
                          <a:latin typeface="Arial"/>
                          <a:ea typeface="Times New Roman"/>
                          <a:cs typeface="Times New Roman"/>
                        </a:rPr>
                        <a:t>apod.).</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Systém související se zajištěním </a:t>
                      </a:r>
                      <a:r>
                        <a:rPr lang="cs-CZ" sz="1400" b="1" dirty="0">
                          <a:effectLst/>
                          <a:latin typeface="Arial"/>
                          <a:ea typeface="Times New Roman"/>
                          <a:cs typeface="Times New Roman"/>
                        </a:rPr>
                        <a:t>bezpečnosti osob, chodu společnosti, logického, technologického nebo technického celku. </a:t>
                      </a:r>
                    </a:p>
                    <a:p>
                      <a:pPr marL="171450" indent="-171450" hangingPunct="0">
                        <a:spcBef>
                          <a:spcPts val="200"/>
                        </a:spcBef>
                        <a:spcAft>
                          <a:spcPts val="200"/>
                        </a:spcAft>
                        <a:buFont typeface="Arial" panose="020B0604020202020204" pitchFamily="34" charset="0"/>
                        <a:buChar char="•"/>
                      </a:pPr>
                      <a:r>
                        <a:rPr lang="cs-CZ" sz="1400" dirty="0">
                          <a:effectLst/>
                          <a:latin typeface="Arial"/>
                          <a:ea typeface="Times New Roman"/>
                          <a:cs typeface="Times New Roman"/>
                        </a:rPr>
                        <a:t>Jedná se zejména o systém související s </a:t>
                      </a:r>
                      <a:r>
                        <a:rPr lang="cs-CZ" sz="1400" b="1" dirty="0">
                          <a:effectLst/>
                          <a:latin typeface="Arial"/>
                          <a:ea typeface="Times New Roman"/>
                          <a:cs typeface="Times New Roman"/>
                        </a:rPr>
                        <a:t>řízením provozu</a:t>
                      </a:r>
                      <a:r>
                        <a:rPr lang="cs-CZ" sz="1400" dirty="0">
                          <a:effectLst/>
                          <a:latin typeface="Arial"/>
                          <a:ea typeface="Times New Roman"/>
                          <a:cs typeface="Times New Roman"/>
                        </a:rPr>
                        <a:t>, </a:t>
                      </a:r>
                      <a:r>
                        <a:rPr lang="cs-CZ" sz="1400" b="1" dirty="0">
                          <a:effectLst/>
                          <a:latin typeface="Arial"/>
                          <a:ea typeface="Times New Roman"/>
                          <a:cs typeface="Times New Roman"/>
                        </a:rPr>
                        <a:t>řízením přístupu, systémy </a:t>
                      </a:r>
                      <a:r>
                        <a:rPr lang="cs-CZ" sz="1400" b="1" dirty="0" err="1">
                          <a:effectLst/>
                          <a:latin typeface="Arial"/>
                          <a:ea typeface="Times New Roman"/>
                          <a:cs typeface="Times New Roman"/>
                        </a:rPr>
                        <a:t>MaR</a:t>
                      </a:r>
                      <a:r>
                        <a:rPr lang="cs-CZ" sz="1400" b="1" dirty="0">
                          <a:effectLst/>
                          <a:latin typeface="Arial"/>
                          <a:ea typeface="Times New Roman"/>
                          <a:cs typeface="Times New Roman"/>
                        </a:rPr>
                        <a:t> pro manipulaci a skladování paliva, systémy požární ochrany nebo infrastruktura hlasové a datové komunikace</a:t>
                      </a:r>
                      <a:r>
                        <a:rPr lang="cs-CZ" sz="1200" b="1" dirty="0">
                          <a:effectLst/>
                          <a:latin typeface="Arial"/>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1" name="Obdélník 30"/>
          <p:cNvSpPr/>
          <p:nvPr/>
        </p:nvSpPr>
        <p:spPr>
          <a:xfrm>
            <a:off x="508001" y="1561213"/>
            <a:ext cx="8134350" cy="751552"/>
          </a:xfrm>
          <a:prstGeom prst="rect">
            <a:avLst/>
          </a:prstGeom>
        </p:spPr>
        <p:txBody>
          <a:bodyPr wrap="square">
            <a:spAutoFit/>
          </a:bodyPr>
          <a:lstStyle/>
          <a:p>
            <a:pPr algn="l"/>
            <a:r>
              <a:rPr lang="cs-CZ" sz="1400" i="0" dirty="0"/>
              <a:t>Ohodnocení dat (bezpečnostní klasifikace) probíhá dle stanovené metodiky, každý atribut (dostupnost, důvěrnost a integrita) může nabývat pěti úrovní:  A+ (kritická) = fialová, A (vysoká) = červená, B (střední) = žlutá, C (nízká) = zelená, D (velmi nízká) = světle modrá</a:t>
            </a:r>
          </a:p>
        </p:txBody>
      </p:sp>
    </p:spTree>
    <p:extLst>
      <p:ext uri="{BB962C8B-B14F-4D97-AF65-F5344CB8AC3E}">
        <p14:creationId xmlns:p14="http://schemas.microsoft.com/office/powerpoint/2010/main" val="2393006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34E97C26BF7594C866B712E926A191B" ma:contentTypeVersion="4" ma:contentTypeDescription="Vytvoří nový dokument" ma:contentTypeScope="" ma:versionID="8366bc73a457571c09f1fac40cd45177">
  <xsd:schema xmlns:xsd="http://www.w3.org/2001/XMLSchema" xmlns:xs="http://www.w3.org/2001/XMLSchema" xmlns:p="http://schemas.microsoft.com/office/2006/metadata/properties" xmlns:ns2="9074ab42-17eb-4a42-bb76-d469a4316293" targetNamespace="http://schemas.microsoft.com/office/2006/metadata/properties" ma:root="true" ma:fieldsID="95a32801d4871a0dc9bffe8edc07f168" ns2:_="">
    <xsd:import namespace="9074ab42-17eb-4a42-bb76-d469a431629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74ab42-17eb-4a42-bb76-d469a4316293"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EDB0CC-F1F5-46FC-A0C8-235B5224C7CD}">
  <ds:schemaRefs>
    <ds:schemaRef ds:uri="http://schemas.microsoft.com/sharepoint/v3/contenttype/forms"/>
  </ds:schemaRefs>
</ds:datastoreItem>
</file>

<file path=customXml/itemProps2.xml><?xml version="1.0" encoding="utf-8"?>
<ds:datastoreItem xmlns:ds="http://schemas.openxmlformats.org/officeDocument/2006/customXml" ds:itemID="{1585BA3E-3D18-4A0E-8558-324FA92A0A0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9074ab42-17eb-4a42-bb76-d469a4316293"/>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3634657-5AA4-4247-BFA4-4D5EFD14C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74ab42-17eb-4a42-bb76-d469a43162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9524</TotalTime>
  <Words>6661</Words>
  <Application>Microsoft Office PowerPoint</Application>
  <PresentationFormat>Předvádění na obrazovce (4:3)</PresentationFormat>
  <Paragraphs>677</Paragraphs>
  <Slides>55</Slides>
  <Notes>16</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55</vt:i4>
      </vt:variant>
    </vt:vector>
  </HeadingPairs>
  <TitlesOfParts>
    <vt:vector size="63" baseType="lpstr">
      <vt:lpstr>Arial</vt:lpstr>
      <vt:lpstr>Arial CE</vt:lpstr>
      <vt:lpstr>Calibri</vt:lpstr>
      <vt:lpstr>Futura CEZ Medium</vt:lpstr>
      <vt:lpstr>Google Sans</vt:lpstr>
      <vt:lpstr>Times New Roman</vt:lpstr>
      <vt:lpstr>Wingdings</vt:lpstr>
      <vt:lpstr>BLANK</vt:lpstr>
      <vt:lpstr>Informační a kybernetická bezpečnost (IKB)</vt:lpstr>
      <vt:lpstr>Informační a kybernetická bezpečnost Proč se jí zabýváme?</vt:lpstr>
      <vt:lpstr>Informační a kybernetická bezpečnost Proč se jí zabýváme?</vt:lpstr>
      <vt:lpstr>Informační a kybernetická bezpečnost Principy řízení IKB</vt:lpstr>
      <vt:lpstr>Informační a kybernetická bezpečnost  Co znamená IKB pro mě?</vt:lpstr>
      <vt:lpstr>Informační a kybernetická bezpečnost Základní pravidla využívání ICT techniky</vt:lpstr>
      <vt:lpstr>Informační a kybernetická bezpečnost Bezpečnostní událost a incident</vt:lpstr>
      <vt:lpstr>Informační a kybernetická bezpečnost pojmy – SCADA, ICS, OT</vt:lpstr>
      <vt:lpstr>Informační a kybernetická bezpečnost Bezpečnostní klasifikace ICT / ICS Systémů   </vt:lpstr>
      <vt:lpstr>Informační a kybernetická bezpečnost Bezpečnostní klasifikace ICT / ICS Systémů   </vt:lpstr>
      <vt:lpstr>Informační a kybernetická bezpečnost Zákon o kybernetické bezpečnosti (ZKB)</vt:lpstr>
      <vt:lpstr>Informační a kybernetická bezpečnost Kritická informační infrastruktura (KII) </vt:lpstr>
      <vt:lpstr>Informační a kybernetická bezpečnost Práce na prvcích KII /ISZS</vt:lpstr>
      <vt:lpstr>Informační a kybernetická bezpečnost bezpečnostní požadavky na dodavatele</vt:lpstr>
      <vt:lpstr>Informační a kybernetická bezpečnost Hesla</vt:lpstr>
      <vt:lpstr>Informační a kybernetická bezpečnost Složitost Hesla</vt:lpstr>
      <vt:lpstr>Informační a kybernetická bezpečnost jak dlouho trvá odhalení hesla</vt:lpstr>
      <vt:lpstr>Informační a kybernetická bezpečnost Malware – přehled a ransomware</vt:lpstr>
      <vt:lpstr>Informační a kybernetická bezpečnost Malware – sociální inženýrství a Phishing</vt:lpstr>
      <vt:lpstr>Informační a kybernetická bezpečnost E-mail – základní informace</vt:lpstr>
      <vt:lpstr>Informační a kybernetická bezpečnost internet</vt:lpstr>
      <vt:lpstr>Informační a kybernetická bezpečnost I výměna dat ve společnost i mimo ni</vt:lpstr>
      <vt:lpstr>Informační a kybernetická bezpečnost I Jak zašifrovat soubor</vt:lpstr>
      <vt:lpstr>Informační a kybernetická bezpečnost I WIFI</vt:lpstr>
      <vt:lpstr>Informační a kybernetická bezpečnost  blokování internetu a monitoring sítě</vt:lpstr>
      <vt:lpstr>Informační a kybernetická bezpečnost Zálohování</vt:lpstr>
      <vt:lpstr>Informační a kybernetická bezpečnost Bezpečné chování v praxi </vt:lpstr>
      <vt:lpstr>Informační a kybernetická bezpečnost Bezpečné chování v praxi </vt:lpstr>
      <vt:lpstr>Information and Cyber Security (IKB)</vt:lpstr>
      <vt:lpstr>Information and Cyber Security Why do we get involved?</vt:lpstr>
      <vt:lpstr>Information and Cyber  Security Principles of IKB Management</vt:lpstr>
      <vt:lpstr>Information and Cyber Security  What does IKB mean to me?</vt:lpstr>
      <vt:lpstr>Information and cyber security Basic rules for using ICT technology</vt:lpstr>
      <vt:lpstr>Information and Cyber Security Security Event and Incident</vt:lpstr>
      <vt:lpstr>Information and cyber security terms - SCADA, ICS, OT</vt:lpstr>
      <vt:lpstr>Information and Cyber Security Security Classification of ICT / ICS Systems   </vt:lpstr>
      <vt:lpstr>Information and Cyber Security Security Classification of ICT / ICS Systems   </vt:lpstr>
      <vt:lpstr>Information and Cyber Security Cyber Security Act (CSA)</vt:lpstr>
      <vt:lpstr>Information and Cyber Security Critical Information Infrastructure (CII) </vt:lpstr>
      <vt:lpstr>Information and Cyber Security Work on CII elements</vt:lpstr>
      <vt:lpstr>Information and Cyber Security security requirements for suppliers</vt:lpstr>
      <vt:lpstr>Information and Cyber Security Passwords</vt:lpstr>
      <vt:lpstr>Information and Cyber Security Password complexity</vt:lpstr>
      <vt:lpstr>Information and Cyber Security how long it takes to crack a password</vt:lpstr>
      <vt:lpstr>Information and Cyber Security Malware - overview and ransomware</vt:lpstr>
      <vt:lpstr>Information and Cyber Security Malware - social engineering and phishing</vt:lpstr>
      <vt:lpstr>Information and Cyber Security Email - basic information</vt:lpstr>
      <vt:lpstr>Information and Cyber Security the Internet</vt:lpstr>
      <vt:lpstr>Information and Cyber security I data exchange within and outside the company</vt:lpstr>
      <vt:lpstr>Information and Cyber Security I How to encrypt a file</vt:lpstr>
      <vt:lpstr>Information and Cyber Security I WIFI</vt:lpstr>
      <vt:lpstr>Information and Cyber Security  Internet blocking and network monitoring</vt:lpstr>
      <vt:lpstr>Information and Cyber Security Backup</vt:lpstr>
      <vt:lpstr>Information and Cyber Security Safe behaviour in practice </vt:lpstr>
      <vt:lpstr>Information and Cyber Security Safe behaviour in practice  </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Skupiny ČEZ</dc:title>
  <dc:creator>Svoboda Vojtěch</dc:creator>
  <cp:keywords>ČEZ</cp:keywords>
  <cp:lastModifiedBy>Šebestová Andrea</cp:lastModifiedBy>
  <cp:revision>207</cp:revision>
  <cp:lastPrinted>2014-03-20T09:04:26Z</cp:lastPrinted>
  <dcterms:created xsi:type="dcterms:W3CDTF">2015-12-10T12:26:10Z</dcterms:created>
  <dcterms:modified xsi:type="dcterms:W3CDTF">2023-06-26T21:01:20Z</dcterms:modified>
  <cp:category>Interní</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DocumentTagging.ClassificationMark.P00">
    <vt:lpwstr>&lt;ClassificationMark xmlns:xsi="http://www.w3.org/2001/XMLSchema-instance" xmlns:xsd="http://www.w3.org/2001/XMLSchema" margin="NaN" class="C1" owner="Svoboda Vojtěch" position="BottomMiddle" marginX="0" marginY="0" classifiedOn="2015-12-10T13:26:39.5</vt:lpwstr>
  </property>
  <property fmtid="{D5CDD505-2E9C-101B-9397-08002B2CF9AE}" pid="12" name="DocumentTagging.ClassificationMark.P01">
    <vt:lpwstr>427533+01:00" showPrintedBy="false" showPrintDate="false" language="cs" ApplicationVersion="Microsoft PowerPoint, 14.0" addinVersion="5.6.3.0" template="CEZ" kdi="SKC-DP15"&gt;&lt;history bulk="false" class="Důvěrnost C" code="C1" user="Svoboda Vojtěch" da</vt:lpwstr>
  </property>
  <property fmtid="{D5CDD505-2E9C-101B-9397-08002B2CF9AE}" pid="13" name="DocumentTagging.ClassificationMark.P02">
    <vt:lpwstr>te="2015-12-10T13:26:40.0419949+01:00" kdi="SKC-DP15" /&gt;&lt;recipients /&gt;&lt;documentOwners /&gt;&lt;/ClassificationMark&gt;</vt:lpwstr>
  </property>
  <property fmtid="{D5CDD505-2E9C-101B-9397-08002B2CF9AE}" pid="14" name="DocumentTagging.ClassificationMark">
    <vt:lpwstr>￼PARTS:3</vt:lpwstr>
  </property>
  <property fmtid="{D5CDD505-2E9C-101B-9397-08002B2CF9AE}" pid="15" name="ContentTypeId">
    <vt:lpwstr>0x010100034E97C26BF7594C866B712E926A191B</vt:lpwstr>
  </property>
  <property fmtid="{D5CDD505-2E9C-101B-9397-08002B2CF9AE}" pid="16" name="MSIP_Label_952b1512-c507-42e7-a4b2-0c0a603350ec_Enabled">
    <vt:lpwstr>true</vt:lpwstr>
  </property>
  <property fmtid="{D5CDD505-2E9C-101B-9397-08002B2CF9AE}" pid="17" name="MSIP_Label_952b1512-c507-42e7-a4b2-0c0a603350ec_SetDate">
    <vt:lpwstr>2023-06-26T21:00:04Z</vt:lpwstr>
  </property>
  <property fmtid="{D5CDD505-2E9C-101B-9397-08002B2CF9AE}" pid="18" name="MSIP_Label_952b1512-c507-42e7-a4b2-0c0a603350ec_Method">
    <vt:lpwstr>Privileged</vt:lpwstr>
  </property>
  <property fmtid="{D5CDD505-2E9C-101B-9397-08002B2CF9AE}" pid="19" name="MSIP_Label_952b1512-c507-42e7-a4b2-0c0a603350ec_Name">
    <vt:lpwstr>L00008</vt:lpwstr>
  </property>
  <property fmtid="{D5CDD505-2E9C-101B-9397-08002B2CF9AE}" pid="20" name="MSIP_Label_952b1512-c507-42e7-a4b2-0c0a603350ec_SiteId">
    <vt:lpwstr>b233f9e1-5599-4693-9cef-38858fe25406</vt:lpwstr>
  </property>
  <property fmtid="{D5CDD505-2E9C-101B-9397-08002B2CF9AE}" pid="21" name="MSIP_Label_952b1512-c507-42e7-a4b2-0c0a603350ec_ActionId">
    <vt:lpwstr>c1e1c7d2-d6ec-4ad2-8765-30c045261242</vt:lpwstr>
  </property>
  <property fmtid="{D5CDD505-2E9C-101B-9397-08002B2CF9AE}" pid="22" name="MSIP_Label_952b1512-c507-42e7-a4b2-0c0a603350ec_ContentBits">
    <vt:lpwstr>1</vt:lpwstr>
  </property>
  <property fmtid="{D5CDD505-2E9C-101B-9397-08002B2CF9AE}" pid="23" name="DocumentClasification">
    <vt:lpwstr>Interní</vt:lpwstr>
  </property>
  <property fmtid="{D5CDD505-2E9C-101B-9397-08002B2CF9AE}" pid="24" name="CEZ_DLP">
    <vt:lpwstr>CEZ:CEZ-DGR:C</vt:lpwstr>
  </property>
  <property fmtid="{D5CDD505-2E9C-101B-9397-08002B2CF9AE}" pid="25" name="CEZ_MIPLabelName">
    <vt:lpwstr>Internal-CEZ-DGR</vt:lpwstr>
  </property>
</Properties>
</file>